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9"/>
  </p:notesMasterIdLst>
  <p:sldIdLst>
    <p:sldId id="256" r:id="rId2"/>
    <p:sldId id="258" r:id="rId3"/>
    <p:sldId id="257" r:id="rId4"/>
    <p:sldId id="309" r:id="rId5"/>
    <p:sldId id="259" r:id="rId6"/>
    <p:sldId id="260" r:id="rId7"/>
    <p:sldId id="261" r:id="rId8"/>
    <p:sldId id="306" r:id="rId9"/>
    <p:sldId id="310" r:id="rId10"/>
    <p:sldId id="307" r:id="rId11"/>
    <p:sldId id="267" r:id="rId12"/>
    <p:sldId id="314" r:id="rId13"/>
    <p:sldId id="316" r:id="rId14"/>
    <p:sldId id="262" r:id="rId15"/>
    <p:sldId id="311" r:id="rId16"/>
    <p:sldId id="286" r:id="rId17"/>
    <p:sldId id="312" r:id="rId18"/>
    <p:sldId id="313" r:id="rId19"/>
    <p:sldId id="291" r:id="rId20"/>
    <p:sldId id="315" r:id="rId21"/>
    <p:sldId id="319" r:id="rId22"/>
    <p:sldId id="321" r:id="rId23"/>
    <p:sldId id="320" r:id="rId24"/>
    <p:sldId id="318" r:id="rId25"/>
    <p:sldId id="270" r:id="rId26"/>
    <p:sldId id="290" r:id="rId27"/>
    <p:sldId id="288" r:id="rId28"/>
    <p:sldId id="268" r:id="rId29"/>
    <p:sldId id="289" r:id="rId30"/>
    <p:sldId id="287" r:id="rId31"/>
    <p:sldId id="292" r:id="rId32"/>
    <p:sldId id="271" r:id="rId33"/>
    <p:sldId id="294" r:id="rId34"/>
    <p:sldId id="296" r:id="rId35"/>
    <p:sldId id="293" r:id="rId36"/>
    <p:sldId id="295" r:id="rId37"/>
    <p:sldId id="297" r:id="rId38"/>
    <p:sldId id="298" r:id="rId39"/>
    <p:sldId id="300" r:id="rId40"/>
    <p:sldId id="301" r:id="rId41"/>
    <p:sldId id="299" r:id="rId42"/>
    <p:sldId id="302" r:id="rId43"/>
    <p:sldId id="303" r:id="rId44"/>
    <p:sldId id="308" r:id="rId45"/>
    <p:sldId id="304" r:id="rId46"/>
    <p:sldId id="305" r:id="rId47"/>
    <p:sldId id="269" r:id="rId4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0"/>
    </p:embeddedFont>
    <p:embeddedFont>
      <p:font typeface="Cambria Math" panose="02040503050406030204" pitchFamily="18" charset="0"/>
      <p:regular r:id="rId51"/>
    </p:embeddedFont>
    <p:embeddedFont>
      <p:font typeface="Colonna MT" panose="04020805060202030203" pitchFamily="82" charset="0"/>
      <p:regular r:id="rId52"/>
    </p:embeddedFont>
    <p:embeddedFont>
      <p:font typeface="Epilogue SemiBold" panose="020B0604020202020204" charset="0"/>
      <p:regular r:id="rId53"/>
      <p:bold r:id="rId54"/>
      <p:italic r:id="rId55"/>
      <p:boldItalic r:id="rId56"/>
    </p:embeddedFont>
    <p:embeddedFont>
      <p:font typeface="Lato" panose="020F0502020204030203" pitchFamily="34" charset="0"/>
      <p:regular r:id="rId57"/>
      <p:bold r:id="rId58"/>
      <p:italic r:id="rId59"/>
      <p:boldItalic r:id="rId60"/>
    </p:embeddedFont>
    <p:embeddedFont>
      <p:font typeface="Nunito Light" pitchFamily="2" charset="0"/>
      <p:regular r:id="rId61"/>
      <p: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EBB4B2-C109-4635-9753-1384A9CF0F8E}">
  <a:tblStyle styleId="{F9EBB4B2-C109-4635-9753-1384A9CF0F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05BDAE-864A-428B-B035-553CFA7548E4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CCE5726-F54D-41DF-AB72-667E14B19697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sz="800" b="0" i="0" dirty="0">
              <a:latin typeface="Epilogue SemiBold" panose="020B0604020202020204" charset="0"/>
            </a:rPr>
            <a:t>Moins efficace que le refroidissement à l'eau.</a:t>
          </a:r>
        </a:p>
        <a:p>
          <a:pPr algn="l">
            <a:buFont typeface="Arial" panose="020B0604020202020204" pitchFamily="34" charset="0"/>
            <a:buChar char="•"/>
          </a:pPr>
          <a:r>
            <a:rPr lang="fr-FR" sz="800" b="0" i="0" dirty="0">
              <a:latin typeface="Epilogue SemiBold" panose="020B0604020202020204" charset="0"/>
            </a:rPr>
            <a:t>Nécessité d'avoir suffisamment de débit d'air.</a:t>
          </a:r>
        </a:p>
        <a:p>
          <a:pPr algn="l">
            <a:buFont typeface="Arial" panose="020B0604020202020204" pitchFamily="34" charset="0"/>
            <a:buChar char="•"/>
          </a:pPr>
          <a:r>
            <a:rPr lang="fr-FR" sz="800" b="0" i="0" dirty="0">
              <a:latin typeface="Epilogue SemiBold" panose="020B0604020202020204" charset="0"/>
            </a:rPr>
            <a:t>Sensibilité aux obstructions.</a:t>
          </a:r>
          <a:endParaRPr lang="fr-FR" sz="800" dirty="0">
            <a:latin typeface="Epilogue SemiBold" panose="020B0604020202020204" charset="0"/>
          </a:endParaRPr>
        </a:p>
      </dgm:t>
    </dgm:pt>
    <dgm:pt modelId="{4303C061-88D3-429D-922A-1E87CAF7B015}" type="parTrans" cxnId="{287CFF84-7908-45DC-8C8A-CC61AFC092D2}">
      <dgm:prSet/>
      <dgm:spPr/>
      <dgm:t>
        <a:bodyPr/>
        <a:lstStyle/>
        <a:p>
          <a:endParaRPr lang="fr-FR"/>
        </a:p>
      </dgm:t>
    </dgm:pt>
    <dgm:pt modelId="{57E57C3C-F221-4900-ADF4-DBBD308A0BDD}" type="sibTrans" cxnId="{287CFF84-7908-45DC-8C8A-CC61AFC092D2}">
      <dgm:prSet/>
      <dgm:spPr/>
      <dgm:t>
        <a:bodyPr/>
        <a:lstStyle/>
        <a:p>
          <a:endParaRPr lang="fr-FR"/>
        </a:p>
      </dgm:t>
    </dgm:pt>
    <dgm:pt modelId="{B5E2B15F-E9E0-496F-9F79-6F090417675B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sz="800" b="0" i="0" dirty="0">
              <a:latin typeface="Epilogue SemiBold" panose="020B0604020202020204" charset="0"/>
            </a:rPr>
            <a:t>Simplicité de conception et d'entretien.</a:t>
          </a:r>
        </a:p>
        <a:p>
          <a:pPr algn="l">
            <a:buFont typeface="Arial" panose="020B0604020202020204" pitchFamily="34" charset="0"/>
            <a:buChar char="•"/>
          </a:pPr>
          <a:r>
            <a:rPr lang="fr-FR" sz="800" b="0" i="0" dirty="0">
              <a:latin typeface="Epilogue SemiBold" panose="020B0604020202020204" charset="0"/>
            </a:rPr>
            <a:t>Pas de risque de fuite.</a:t>
          </a:r>
        </a:p>
        <a:p>
          <a:pPr algn="l">
            <a:buFont typeface="Arial" panose="020B0604020202020204" pitchFamily="34" charset="0"/>
            <a:buChar char="•"/>
          </a:pPr>
          <a:r>
            <a:rPr lang="fr-FR" sz="800" b="0" i="0" dirty="0">
              <a:latin typeface="Epilogue SemiBold" panose="020B0604020202020204" charset="0"/>
            </a:rPr>
            <a:t>Poids et encombrement réduits.</a:t>
          </a:r>
          <a:endParaRPr lang="fr-FR" sz="800" dirty="0">
            <a:latin typeface="Epilogue SemiBold" panose="020B0604020202020204" charset="0"/>
          </a:endParaRPr>
        </a:p>
      </dgm:t>
    </dgm:pt>
    <dgm:pt modelId="{08764565-8E95-4681-9FA3-B93622ED361F}" type="parTrans" cxnId="{2BF0D6C8-53B7-425D-BB09-FE7B5D9A9011}">
      <dgm:prSet/>
      <dgm:spPr/>
      <dgm:t>
        <a:bodyPr/>
        <a:lstStyle/>
        <a:p>
          <a:endParaRPr lang="fr-FR"/>
        </a:p>
      </dgm:t>
    </dgm:pt>
    <dgm:pt modelId="{285F3907-14CB-4CA9-A85C-B73C3B3097EA}" type="sibTrans" cxnId="{2BF0D6C8-53B7-425D-BB09-FE7B5D9A9011}">
      <dgm:prSet/>
      <dgm:spPr/>
      <dgm:t>
        <a:bodyPr/>
        <a:lstStyle/>
        <a:p>
          <a:endParaRPr lang="fr-FR"/>
        </a:p>
      </dgm:t>
    </dgm:pt>
    <dgm:pt modelId="{833E5376-664C-4500-82B2-868D15E6A6BE}" type="pres">
      <dgm:prSet presAssocID="{FE05BDAE-864A-428B-B035-553CFA7548E4}" presName="compositeShape" presStyleCnt="0">
        <dgm:presLayoutVars>
          <dgm:chMax val="2"/>
          <dgm:dir/>
          <dgm:resizeHandles val="exact"/>
        </dgm:presLayoutVars>
      </dgm:prSet>
      <dgm:spPr/>
    </dgm:pt>
    <dgm:pt modelId="{C0CCFEBC-B5FD-44A7-89B2-4AAC116C0FC0}" type="pres">
      <dgm:prSet presAssocID="{FE05BDAE-864A-428B-B035-553CFA7548E4}" presName="divider" presStyleLbl="fgShp" presStyleIdx="0" presStyleCnt="1"/>
      <dgm:spPr/>
    </dgm:pt>
    <dgm:pt modelId="{FFE5A188-8790-4E07-8B40-B9A2B1FDB57A}" type="pres">
      <dgm:prSet presAssocID="{6CCE5726-F54D-41DF-AB72-667E14B19697}" presName="downArrow" presStyleLbl="node1" presStyleIdx="0" presStyleCnt="2" custScaleX="26416" custScaleY="99090" custLinFactNeighborX="-26499" custLinFactNeighborY="1751"/>
      <dgm:spPr/>
    </dgm:pt>
    <dgm:pt modelId="{7095D10B-A644-4D07-B6B4-DBD29D057885}" type="pres">
      <dgm:prSet presAssocID="{6CCE5726-F54D-41DF-AB72-667E14B19697}" presName="downArrowText" presStyleLbl="revTx" presStyleIdx="0" presStyleCnt="2" custScaleX="151033" custLinFactNeighborX="-75421" custLinFactNeighborY="10470">
        <dgm:presLayoutVars>
          <dgm:bulletEnabled val="1"/>
        </dgm:presLayoutVars>
      </dgm:prSet>
      <dgm:spPr/>
    </dgm:pt>
    <dgm:pt modelId="{677F115B-13EA-486E-B0B0-ADD46FB25C2E}" type="pres">
      <dgm:prSet presAssocID="{B5E2B15F-E9E0-496F-9F79-6F090417675B}" presName="upArrow" presStyleLbl="node1" presStyleIdx="1" presStyleCnt="2" custScaleX="32162" custScaleY="111275"/>
      <dgm:spPr/>
    </dgm:pt>
    <dgm:pt modelId="{D870AAE5-5ECE-4D62-B5FE-5596DAD41332}" type="pres">
      <dgm:prSet presAssocID="{B5E2B15F-E9E0-496F-9F79-6F090417675B}" presName="upArrowText" presStyleLbl="revTx" presStyleIdx="1" presStyleCnt="2" custScaleX="143349" custScaleY="78924" custLinFactNeighborX="63040" custLinFactNeighborY="-4562">
        <dgm:presLayoutVars>
          <dgm:bulletEnabled val="1"/>
        </dgm:presLayoutVars>
      </dgm:prSet>
      <dgm:spPr/>
    </dgm:pt>
  </dgm:ptLst>
  <dgm:cxnLst>
    <dgm:cxn modelId="{E9AF6203-B1EE-498C-81D3-80143D1DCAD1}" type="presOf" srcId="{6CCE5726-F54D-41DF-AB72-667E14B19697}" destId="{7095D10B-A644-4D07-B6B4-DBD29D057885}" srcOrd="0" destOrd="0" presId="urn:microsoft.com/office/officeart/2005/8/layout/arrow3"/>
    <dgm:cxn modelId="{4E8C8A1F-957D-49FE-BFFD-F52A628C98D0}" type="presOf" srcId="{FE05BDAE-864A-428B-B035-553CFA7548E4}" destId="{833E5376-664C-4500-82B2-868D15E6A6BE}" srcOrd="0" destOrd="0" presId="urn:microsoft.com/office/officeart/2005/8/layout/arrow3"/>
    <dgm:cxn modelId="{23E48F35-6B69-4D54-B8D3-7DC081E2387F}" type="presOf" srcId="{B5E2B15F-E9E0-496F-9F79-6F090417675B}" destId="{D870AAE5-5ECE-4D62-B5FE-5596DAD41332}" srcOrd="0" destOrd="0" presId="urn:microsoft.com/office/officeart/2005/8/layout/arrow3"/>
    <dgm:cxn modelId="{287CFF84-7908-45DC-8C8A-CC61AFC092D2}" srcId="{FE05BDAE-864A-428B-B035-553CFA7548E4}" destId="{6CCE5726-F54D-41DF-AB72-667E14B19697}" srcOrd="0" destOrd="0" parTransId="{4303C061-88D3-429D-922A-1E87CAF7B015}" sibTransId="{57E57C3C-F221-4900-ADF4-DBBD308A0BDD}"/>
    <dgm:cxn modelId="{2BF0D6C8-53B7-425D-BB09-FE7B5D9A9011}" srcId="{FE05BDAE-864A-428B-B035-553CFA7548E4}" destId="{B5E2B15F-E9E0-496F-9F79-6F090417675B}" srcOrd="1" destOrd="0" parTransId="{08764565-8E95-4681-9FA3-B93622ED361F}" sibTransId="{285F3907-14CB-4CA9-A85C-B73C3B3097EA}"/>
    <dgm:cxn modelId="{E9F1450D-EC80-470F-8D18-DA7BF4157B94}" type="presParOf" srcId="{833E5376-664C-4500-82B2-868D15E6A6BE}" destId="{C0CCFEBC-B5FD-44A7-89B2-4AAC116C0FC0}" srcOrd="0" destOrd="0" presId="urn:microsoft.com/office/officeart/2005/8/layout/arrow3"/>
    <dgm:cxn modelId="{2579ED34-CB27-4CF8-8AA2-7D0695DEEBE2}" type="presParOf" srcId="{833E5376-664C-4500-82B2-868D15E6A6BE}" destId="{FFE5A188-8790-4E07-8B40-B9A2B1FDB57A}" srcOrd="1" destOrd="0" presId="urn:microsoft.com/office/officeart/2005/8/layout/arrow3"/>
    <dgm:cxn modelId="{24BA25AC-B3D9-4B27-94FD-1ABCE50C12F3}" type="presParOf" srcId="{833E5376-664C-4500-82B2-868D15E6A6BE}" destId="{7095D10B-A644-4D07-B6B4-DBD29D057885}" srcOrd="2" destOrd="0" presId="urn:microsoft.com/office/officeart/2005/8/layout/arrow3"/>
    <dgm:cxn modelId="{5FE324C7-3FF9-478D-AB4F-D213C3E95EB3}" type="presParOf" srcId="{833E5376-664C-4500-82B2-868D15E6A6BE}" destId="{677F115B-13EA-486E-B0B0-ADD46FB25C2E}" srcOrd="3" destOrd="0" presId="urn:microsoft.com/office/officeart/2005/8/layout/arrow3"/>
    <dgm:cxn modelId="{B00D25A5-BB79-4FD2-8F1F-8CCC8003803C}" type="presParOf" srcId="{833E5376-664C-4500-82B2-868D15E6A6BE}" destId="{D870AAE5-5ECE-4D62-B5FE-5596DAD41332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CFEBC-B5FD-44A7-89B2-4AAC116C0FC0}">
      <dsp:nvSpPr>
        <dsp:cNvPr id="0" name=""/>
        <dsp:cNvSpPr/>
      </dsp:nvSpPr>
      <dsp:spPr>
        <a:xfrm rot="21300000">
          <a:off x="14669" y="950270"/>
          <a:ext cx="4943346" cy="552463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5A188-8790-4E07-8B40-B9A2B1FDB57A}">
      <dsp:nvSpPr>
        <dsp:cNvPr id="0" name=""/>
        <dsp:cNvSpPr/>
      </dsp:nvSpPr>
      <dsp:spPr>
        <a:xfrm>
          <a:off x="750273" y="144295"/>
          <a:ext cx="394075" cy="972273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5D10B-A644-4D07-B6B4-DBD29D057885}">
      <dsp:nvSpPr>
        <dsp:cNvPr id="0" name=""/>
        <dsp:cNvSpPr/>
      </dsp:nvSpPr>
      <dsp:spPr>
        <a:xfrm>
          <a:off x="1029346" y="107868"/>
          <a:ext cx="2403326" cy="1030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800" b="0" i="0" kern="1200" dirty="0">
              <a:latin typeface="Epilogue SemiBold" panose="020B0604020202020204" charset="0"/>
            </a:rPr>
            <a:t>Moins efficace que le refroidissement à l'eau.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800" b="0" i="0" kern="1200" dirty="0">
              <a:latin typeface="Epilogue SemiBold" panose="020B0604020202020204" charset="0"/>
            </a:rPr>
            <a:t>Nécessité d'avoir suffisamment de débit d'air.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800" b="0" i="0" kern="1200" dirty="0">
              <a:latin typeface="Epilogue SemiBold" panose="020B0604020202020204" charset="0"/>
            </a:rPr>
            <a:t>Sensibilité aux obstructions.</a:t>
          </a:r>
          <a:endParaRPr lang="fr-FR" sz="800" kern="1200" dirty="0">
            <a:latin typeface="Epilogue SemiBold" panose="020B0604020202020204" charset="0"/>
          </a:endParaRPr>
        </a:p>
      </dsp:txBody>
      <dsp:txXfrm>
        <a:off x="1029346" y="107868"/>
        <a:ext cx="2403326" cy="1030262"/>
      </dsp:txXfrm>
    </dsp:sp>
    <dsp:sp modelId="{677F115B-13EA-486E-B0B0-ADD46FB25C2E}">
      <dsp:nvSpPr>
        <dsp:cNvPr id="0" name=""/>
        <dsp:cNvSpPr/>
      </dsp:nvSpPr>
      <dsp:spPr>
        <a:xfrm>
          <a:off x="3390163" y="1293837"/>
          <a:ext cx="479794" cy="109183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0AAE5-5ECE-4D62-B5FE-5596DAD41332}">
      <dsp:nvSpPr>
        <dsp:cNvPr id="0" name=""/>
        <dsp:cNvSpPr/>
      </dsp:nvSpPr>
      <dsp:spPr>
        <a:xfrm>
          <a:off x="1404135" y="1484311"/>
          <a:ext cx="2281054" cy="813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800" b="0" i="0" kern="1200" dirty="0">
              <a:latin typeface="Epilogue SemiBold" panose="020B0604020202020204" charset="0"/>
            </a:rPr>
            <a:t>Simplicité de conception et d'entretien.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800" b="0" i="0" kern="1200" dirty="0">
              <a:latin typeface="Epilogue SemiBold" panose="020B0604020202020204" charset="0"/>
            </a:rPr>
            <a:t>Pas de risque de fuite.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800" b="0" i="0" kern="1200" dirty="0">
              <a:latin typeface="Epilogue SemiBold" panose="020B0604020202020204" charset="0"/>
            </a:rPr>
            <a:t>Poids et encombrement réduits.</a:t>
          </a:r>
          <a:endParaRPr lang="fr-FR" sz="800" kern="1200" dirty="0">
            <a:latin typeface="Epilogue SemiBold" panose="020B0604020202020204" charset="0"/>
          </a:endParaRPr>
        </a:p>
      </dsp:txBody>
      <dsp:txXfrm>
        <a:off x="1404135" y="1484311"/>
        <a:ext cx="2281054" cy="813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a86c82ea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a86c82ea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265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358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464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936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681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445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442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721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205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73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474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270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519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602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278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050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6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896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200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373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906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369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77925" y="826775"/>
            <a:ext cx="4773300" cy="22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77925" y="3235425"/>
            <a:ext cx="4773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-91450" y="-87625"/>
            <a:ext cx="3461700" cy="5231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2425" y="3904375"/>
            <a:ext cx="2251259" cy="13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4250" y="4324335"/>
            <a:ext cx="18097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>
            <a:spLocks noGrp="1"/>
          </p:cNvSpPr>
          <p:nvPr>
            <p:ph type="pic" idx="2"/>
          </p:nvPr>
        </p:nvSpPr>
        <p:spPr>
          <a:xfrm>
            <a:off x="5914050" y="-87625"/>
            <a:ext cx="3229800" cy="5231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720000" y="2189575"/>
            <a:ext cx="24270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3"/>
          </p:nvPr>
        </p:nvSpPr>
        <p:spPr>
          <a:xfrm>
            <a:off x="3317025" y="2189575"/>
            <a:ext cx="24270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720000" y="3850400"/>
            <a:ext cx="24270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5"/>
          </p:nvPr>
        </p:nvSpPr>
        <p:spPr>
          <a:xfrm>
            <a:off x="3317025" y="3850400"/>
            <a:ext cx="24270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6" hasCustomPrompt="1"/>
          </p:nvPr>
        </p:nvSpPr>
        <p:spPr>
          <a:xfrm>
            <a:off x="818402" y="1272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7" hasCustomPrompt="1"/>
          </p:nvPr>
        </p:nvSpPr>
        <p:spPr>
          <a:xfrm>
            <a:off x="818402" y="29330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8" hasCustomPrompt="1"/>
          </p:nvPr>
        </p:nvSpPr>
        <p:spPr>
          <a:xfrm>
            <a:off x="3415427" y="1272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9" hasCustomPrompt="1"/>
          </p:nvPr>
        </p:nvSpPr>
        <p:spPr>
          <a:xfrm>
            <a:off x="3415427" y="29330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720000" y="1843850"/>
            <a:ext cx="24270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3317030" y="1843850"/>
            <a:ext cx="24270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5"/>
          </p:nvPr>
        </p:nvSpPr>
        <p:spPr>
          <a:xfrm>
            <a:off x="720000" y="3504725"/>
            <a:ext cx="24270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6"/>
          </p:nvPr>
        </p:nvSpPr>
        <p:spPr>
          <a:xfrm>
            <a:off x="3317030" y="3504725"/>
            <a:ext cx="24270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-1683693">
            <a:off x="-430916" y="116750"/>
            <a:ext cx="1663083" cy="10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rot="-1683696">
            <a:off x="-1562596" y="-458913"/>
            <a:ext cx="2791367" cy="18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3103975" y="3100300"/>
            <a:ext cx="5326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"/>
          </p:nvPr>
        </p:nvSpPr>
        <p:spPr>
          <a:xfrm>
            <a:off x="173957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8100000" flipH="1">
            <a:off x="-102305" y="3629649"/>
            <a:ext cx="2537459" cy="265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9900003" flipH="1">
            <a:off x="-555507" y="2947046"/>
            <a:ext cx="2537461" cy="2653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4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110" name="Google Shape;11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011077">
            <a:off x="6295790" y="-1031531"/>
            <a:ext cx="4610972" cy="181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>
            <a:spLocks noGrp="1"/>
          </p:cNvSpPr>
          <p:nvPr>
            <p:ph type="pic" idx="2"/>
          </p:nvPr>
        </p:nvSpPr>
        <p:spPr>
          <a:xfrm>
            <a:off x="0" y="-87625"/>
            <a:ext cx="3229800" cy="5231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4184275" y="965138"/>
            <a:ext cx="3519600" cy="237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4184275" y="3344363"/>
            <a:ext cx="35196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46258">
            <a:off x="7255026" y="-1091282"/>
            <a:ext cx="2441341" cy="337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93159">
            <a:off x="6507951" y="-1085340"/>
            <a:ext cx="1841943" cy="254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1"/>
          </p:nvPr>
        </p:nvSpPr>
        <p:spPr>
          <a:xfrm>
            <a:off x="4985189" y="14063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2"/>
          </p:nvPr>
        </p:nvSpPr>
        <p:spPr>
          <a:xfrm>
            <a:off x="1211000" y="14063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170898" y="-157258"/>
            <a:ext cx="1484318" cy="112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41810" y="-256073"/>
            <a:ext cx="1255037" cy="9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7661477" flipH="1">
            <a:off x="7055673" y="3638634"/>
            <a:ext cx="2951450" cy="193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7661461" flipH="1">
            <a:off x="7855420" y="3948168"/>
            <a:ext cx="2359337" cy="15433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0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170" name="Google Shape;17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046895">
            <a:off x="-1083585" y="3177250"/>
            <a:ext cx="2441342" cy="337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399993">
            <a:off x="120317" y="4257866"/>
            <a:ext cx="1841942" cy="254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5">
            <a:off x="-507435" y="-1518025"/>
            <a:ext cx="2441341" cy="337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0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rot="10800000">
            <a:off x="8032759" y="3536098"/>
            <a:ext cx="2537458" cy="26537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30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316" name="Google Shape;31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>
            <a:spLocks noGrp="1"/>
          </p:cNvSpPr>
          <p:nvPr>
            <p:ph type="pic" idx="2"/>
          </p:nvPr>
        </p:nvSpPr>
        <p:spPr>
          <a:xfrm>
            <a:off x="5914200" y="-87625"/>
            <a:ext cx="3229800" cy="52311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20000" y="2333400"/>
            <a:ext cx="48273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383775"/>
            <a:ext cx="1675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3384725"/>
            <a:ext cx="4827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9699733" flipH="1">
            <a:off x="-816582" y="4096217"/>
            <a:ext cx="2537458" cy="265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7594473" flipH="1">
            <a:off x="-816580" y="3608693"/>
            <a:ext cx="2537458" cy="265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8596100" y="-138179"/>
            <a:ext cx="1770902" cy="13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8119101" y="-256076"/>
            <a:ext cx="1497350" cy="11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-7661491">
            <a:off x="-1038505" y="4060319"/>
            <a:ext cx="2257471" cy="147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-7661476">
            <a:off x="-1197318" y="4297074"/>
            <a:ext cx="1804581" cy="1180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6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49" name="Google Shape;49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20000" y="828088"/>
            <a:ext cx="33426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720000" y="2111913"/>
            <a:ext cx="42948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5914200" y="-87625"/>
            <a:ext cx="3229800" cy="5231100"/>
          </a:xfrm>
          <a:prstGeom prst="rect">
            <a:avLst/>
          </a:prstGeom>
          <a:noFill/>
          <a:ln>
            <a:noFill/>
          </a:ln>
        </p:spPr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5">
            <a:off x="-507435" y="-1518025"/>
            <a:ext cx="2441341" cy="337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046895">
            <a:off x="-1083585" y="3177250"/>
            <a:ext cx="2441342" cy="337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399993">
            <a:off x="120317" y="4257866"/>
            <a:ext cx="1841942" cy="254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3229800" y="1752600"/>
            <a:ext cx="5205300" cy="16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1" name="Google Shape;61;p8"/>
          <p:cNvSpPr>
            <a:spLocks noGrp="1"/>
          </p:cNvSpPr>
          <p:nvPr>
            <p:ph type="pic" idx="2"/>
          </p:nvPr>
        </p:nvSpPr>
        <p:spPr>
          <a:xfrm>
            <a:off x="0" y="-87625"/>
            <a:ext cx="3229800" cy="5231100"/>
          </a:xfrm>
          <a:prstGeom prst="rect">
            <a:avLst/>
          </a:prstGeom>
          <a:noFill/>
          <a:ln>
            <a:noFill/>
          </a:ln>
        </p:spPr>
      </p:sp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753105">
            <a:off x="7235327" y="-1045909"/>
            <a:ext cx="2441342" cy="337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7">
            <a:off x="6630826" y="-1298792"/>
            <a:ext cx="1841942" cy="254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 flipH="1">
            <a:off x="6987879" y="3277121"/>
            <a:ext cx="2537462" cy="2653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3557875" y="137465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3557875" y="29235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>
            <a:spLocks noGrp="1"/>
          </p:cNvSpPr>
          <p:nvPr>
            <p:ph type="pic" idx="2"/>
          </p:nvPr>
        </p:nvSpPr>
        <p:spPr>
          <a:xfrm>
            <a:off x="0" y="-87625"/>
            <a:ext cx="3229800" cy="5231100"/>
          </a:xfrm>
          <a:prstGeom prst="rect">
            <a:avLst/>
          </a:prstGeom>
          <a:noFill/>
          <a:ln>
            <a:noFill/>
          </a:ln>
        </p:spPr>
      </p:sp>
      <p:pic>
        <p:nvPicPr>
          <p:cNvPr id="69" name="Google Shape;69;p9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-1100267" flipH="1">
            <a:off x="7454909" y="-1060302"/>
            <a:ext cx="2537458" cy="265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7969259" y="-87627"/>
            <a:ext cx="2537458" cy="265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20000" y="4133300"/>
            <a:ext cx="7704000" cy="453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01413"/>
            <a:ext cx="6576000" cy="16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753105">
            <a:off x="7235327" y="-1045909"/>
            <a:ext cx="2441342" cy="337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7">
            <a:off x="6630826" y="-1298792"/>
            <a:ext cx="1841942" cy="254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 flipH="1">
            <a:off x="6987879" y="3277121"/>
            <a:ext cx="2537462" cy="265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3696266" flipH="1">
            <a:off x="-555510" y="-1234729"/>
            <a:ext cx="2537462" cy="265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046895">
            <a:off x="-918460" y="2752780"/>
            <a:ext cx="2441342" cy="337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399993">
            <a:off x="285442" y="3833395"/>
            <a:ext cx="1841942" cy="2543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1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84" name="Google Shape;84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6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23.png">
            <a:extLst>
              <a:ext uri="{FF2B5EF4-FFF2-40B4-BE49-F238E27FC236}">
                <a16:creationId xmlns:a16="http://schemas.microsoft.com/office/drawing/2014/main" id="{11E58B30-C702-A114-0320-5DFD1B7A139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909916" y="-87625"/>
            <a:ext cx="7307825" cy="5301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9" name="Google Shape;329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6889" t="3512" r="35711"/>
          <a:stretch/>
        </p:blipFill>
        <p:spPr>
          <a:xfrm>
            <a:off x="-91450" y="-1"/>
            <a:ext cx="2118231" cy="5143475"/>
          </a:xfrm>
          <a:prstGeom prst="rect">
            <a:avLst/>
          </a:prstGeom>
        </p:spPr>
      </p:pic>
      <p:pic>
        <p:nvPicPr>
          <p:cNvPr id="330" name="Google Shape;330;p35"/>
          <p:cNvPicPr preferRelativeResize="0"/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-710450" y="0"/>
            <a:ext cx="2276352" cy="148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-2035075" y="-1120125"/>
            <a:ext cx="3820699" cy="2499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/>
          <p:nvPr/>
        </p:nvSpPr>
        <p:spPr>
          <a:xfrm rot="-9957825">
            <a:off x="-273068" y="4343646"/>
            <a:ext cx="3578852" cy="990058"/>
          </a:xfrm>
          <a:custGeom>
            <a:avLst/>
            <a:gdLst/>
            <a:ahLst/>
            <a:cxnLst/>
            <a:rect l="l" t="t" r="r" b="b"/>
            <a:pathLst>
              <a:path w="4133329" h="2707854" extrusionOk="0">
                <a:moveTo>
                  <a:pt x="2779617" y="1793450"/>
                </a:moveTo>
                <a:cubicBezTo>
                  <a:pt x="2679223" y="2020526"/>
                  <a:pt x="2603309" y="2291036"/>
                  <a:pt x="2381662" y="2402860"/>
                </a:cubicBezTo>
                <a:cubicBezTo>
                  <a:pt x="2006473" y="2592312"/>
                  <a:pt x="1546034" y="2171593"/>
                  <a:pt x="1152937" y="2320469"/>
                </a:cubicBezTo>
                <a:cubicBezTo>
                  <a:pt x="926338" y="2406289"/>
                  <a:pt x="783463" y="2665274"/>
                  <a:pt x="544099" y="2703469"/>
                </a:cubicBezTo>
                <a:cubicBezTo>
                  <a:pt x="391699" y="2727758"/>
                  <a:pt x="234632" y="2648700"/>
                  <a:pt x="139573" y="2527161"/>
                </a:cubicBezTo>
                <a:cubicBezTo>
                  <a:pt x="44513" y="2405622"/>
                  <a:pt x="4984" y="2248079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095" y="25801"/>
                </a:cubicBezTo>
                <a:cubicBezTo>
                  <a:pt x="3807745" y="70759"/>
                  <a:pt x="4089114" y="214110"/>
                  <a:pt x="4128833" y="470618"/>
                </a:cubicBezTo>
                <a:cubicBezTo>
                  <a:pt x="4155884" y="645307"/>
                  <a:pt x="4057586" y="814852"/>
                  <a:pt x="3922236" y="918198"/>
                </a:cubicBezTo>
                <a:cubicBezTo>
                  <a:pt x="3777075" y="1029069"/>
                  <a:pt x="3679348" y="985254"/>
                  <a:pt x="3518947" y="1005638"/>
                </a:cubicBezTo>
                <a:cubicBezTo>
                  <a:pt x="3181381" y="1048691"/>
                  <a:pt x="2903537" y="1513034"/>
                  <a:pt x="2779522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5"/>
          <p:cNvPicPr preferRelativeResize="0"/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 rot="9025607" flipH="1">
            <a:off x="-280714" y="2887972"/>
            <a:ext cx="2537457" cy="26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5"/>
          <p:cNvSpPr txBox="1">
            <a:spLocks noGrp="1"/>
          </p:cNvSpPr>
          <p:nvPr>
            <p:ph type="ctrTitle"/>
          </p:nvPr>
        </p:nvSpPr>
        <p:spPr>
          <a:xfrm>
            <a:off x="2340551" y="2043404"/>
            <a:ext cx="5131894" cy="255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PROJET BATEAU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5" name="Google Shape;335;p35"/>
          <p:cNvSpPr txBox="1">
            <a:spLocks noGrp="1"/>
          </p:cNvSpPr>
          <p:nvPr>
            <p:ph type="subTitle" idx="1"/>
          </p:nvPr>
        </p:nvSpPr>
        <p:spPr>
          <a:xfrm rot="18464806">
            <a:off x="-404541" y="1926429"/>
            <a:ext cx="2560765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0000"/>
                </a:solidFill>
                <a:latin typeface="Epilogue SemiBold" panose="020B0604020202020204" charset="0"/>
              </a:rPr>
              <a:t>GROUPE 1</a:t>
            </a:r>
            <a:endParaRPr sz="4000" dirty="0">
              <a:solidFill>
                <a:srgbClr val="FF0000"/>
              </a:solidFill>
              <a:latin typeface="Epilogue SemiBold" panose="020B0604020202020204" charset="0"/>
            </a:endParaRPr>
          </a:p>
        </p:txBody>
      </p:sp>
      <p:pic>
        <p:nvPicPr>
          <p:cNvPr id="3" name="Google Shape;387;g1b9c7350517_0_144">
            <a:extLst>
              <a:ext uri="{FF2B5EF4-FFF2-40B4-BE49-F238E27FC236}">
                <a16:creationId xmlns:a16="http://schemas.microsoft.com/office/drawing/2014/main" id="{66863741-A990-58F0-8335-06F86583E4B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03252" y="25319"/>
            <a:ext cx="2098345" cy="606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5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338" name="Google Shape;338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A3C21D-CE49-19E0-A97B-1C7088E0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4" y="0"/>
            <a:ext cx="8671472" cy="44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7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65A3CC-0498-23D4-B9D1-40AAF3B0F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66792">
            <a:off x="1639747" y="1892394"/>
            <a:ext cx="6554115" cy="1695687"/>
          </a:xfrm>
          <a:prstGeom prst="rect">
            <a:avLst/>
          </a:prstGeom>
        </p:spPr>
      </p:pic>
      <p:sp>
        <p:nvSpPr>
          <p:cNvPr id="480" name="Google Shape;480;p46"/>
          <p:cNvSpPr/>
          <p:nvPr/>
        </p:nvSpPr>
        <p:spPr>
          <a:xfrm rot="10021907" flipH="1">
            <a:off x="21683" y="4766598"/>
            <a:ext cx="3361474" cy="799705"/>
          </a:xfrm>
          <a:custGeom>
            <a:avLst/>
            <a:gdLst/>
            <a:ahLst/>
            <a:cxnLst/>
            <a:rect l="l" t="t" r="r" b="b"/>
            <a:pathLst>
              <a:path w="4133424" h="2707949" extrusionOk="0">
                <a:moveTo>
                  <a:pt x="2779617" y="1793545"/>
                </a:moveTo>
                <a:cubicBezTo>
                  <a:pt x="2679223" y="2020622"/>
                  <a:pt x="2603309" y="2291132"/>
                  <a:pt x="2381662" y="2402955"/>
                </a:cubicBezTo>
                <a:cubicBezTo>
                  <a:pt x="2006473" y="2592407"/>
                  <a:pt x="1546034" y="2171688"/>
                  <a:pt x="1152937" y="2320564"/>
                </a:cubicBezTo>
                <a:cubicBezTo>
                  <a:pt x="926338" y="2406384"/>
                  <a:pt x="783463" y="2665369"/>
                  <a:pt x="544099" y="2703564"/>
                </a:cubicBezTo>
                <a:cubicBezTo>
                  <a:pt x="391699" y="2727853"/>
                  <a:pt x="234632" y="2648795"/>
                  <a:pt x="139573" y="2527256"/>
                </a:cubicBezTo>
                <a:cubicBezTo>
                  <a:pt x="44513" y="2405717"/>
                  <a:pt x="4984" y="2248174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190" y="25801"/>
                </a:cubicBezTo>
                <a:cubicBezTo>
                  <a:pt x="3807841" y="70759"/>
                  <a:pt x="4089209" y="214110"/>
                  <a:pt x="4128929" y="470618"/>
                </a:cubicBezTo>
                <a:cubicBezTo>
                  <a:pt x="4155979" y="645307"/>
                  <a:pt x="4057682" y="814852"/>
                  <a:pt x="3922331" y="918198"/>
                </a:cubicBezTo>
                <a:cubicBezTo>
                  <a:pt x="3777170" y="1029069"/>
                  <a:pt x="3679444" y="985254"/>
                  <a:pt x="3519043" y="1005637"/>
                </a:cubicBezTo>
                <a:cubicBezTo>
                  <a:pt x="3181477" y="1048691"/>
                  <a:pt x="2903632" y="1513034"/>
                  <a:pt x="2779617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4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6036128" flipH="1">
            <a:off x="-779496" y="-1560580"/>
            <a:ext cx="2537461" cy="265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46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483" name="Google Shape;483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46"/>
          <p:cNvSpPr txBox="1">
            <a:spLocks noGrp="1"/>
          </p:cNvSpPr>
          <p:nvPr>
            <p:ph type="title"/>
          </p:nvPr>
        </p:nvSpPr>
        <p:spPr>
          <a:xfrm>
            <a:off x="-199625" y="1418922"/>
            <a:ext cx="5205300" cy="16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0000"/>
                </a:solidFill>
                <a:latin typeface="Epilogue SemiBold" panose="020B0604020202020204" charset="0"/>
                <a:cs typeface="Times New Roman" panose="02020603050405020304" pitchFamily="18" charset="0"/>
              </a:rPr>
              <a:t>Dimensionnement du Bateau</a:t>
            </a:r>
            <a:endParaRPr sz="4000" b="1" dirty="0">
              <a:solidFill>
                <a:srgbClr val="FF0000"/>
              </a:solidFill>
              <a:latin typeface="Epilogue SemiBold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8797-5C45-C45D-7A66-74424772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0065"/>
            <a:ext cx="7704000" cy="572700"/>
          </a:xfrm>
        </p:spPr>
        <p:txBody>
          <a:bodyPr/>
          <a:lstStyle/>
          <a:p>
            <a:pPr algn="ctr"/>
            <a:r>
              <a:rPr lang="fr-FR" sz="2400" dirty="0"/>
              <a:t>Étanchéité du bateau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AA29C1B-27FC-55ED-26F8-BDA11255EFB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11000" y="1406325"/>
            <a:ext cx="6642680" cy="2875200"/>
          </a:xfrm>
        </p:spPr>
        <p:txBody>
          <a:bodyPr/>
          <a:lstStyle/>
          <a:p>
            <a:r>
              <a:rPr lang="fr-FR" dirty="0" err="1"/>
              <a:t>efwefwf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135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8797-5C45-C45D-7A66-74424772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0065"/>
            <a:ext cx="7704000" cy="572700"/>
          </a:xfrm>
        </p:spPr>
        <p:txBody>
          <a:bodyPr/>
          <a:lstStyle/>
          <a:p>
            <a:pPr algn="ctr"/>
            <a:r>
              <a:rPr lang="fr-FR" sz="2400" dirty="0"/>
              <a:t>Renforts et Calcul de l’</a:t>
            </a:r>
            <a:r>
              <a:rPr lang="en-GB" sz="2400" dirty="0"/>
              <a:t>épaisseur </a:t>
            </a: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5">
                <a:extLst>
                  <a:ext uri="{FF2B5EF4-FFF2-40B4-BE49-F238E27FC236}">
                    <a16:creationId xmlns:a16="http://schemas.microsoft.com/office/drawing/2014/main" id="{9AB67365-FB8B-DF5D-0CB1-3A53D190F8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5610" y="3776345"/>
                <a:ext cx="3780790" cy="598170"/>
              </a:xfrm>
              <a:prstGeom prst="rect">
                <a:avLst/>
              </a:prstGeom>
              <a:solidFill>
                <a:schemeClr val="lt1">
                  <a:lumMod val="100000"/>
                  <a:lumOff val="0"/>
                </a:schemeClr>
              </a:solidFill>
              <a:ln w="31750">
                <a:solidFill>
                  <a:schemeClr val="dk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68686"/>
                      </a:outerShdw>
                    </a:effectLst>
                  </a14:hiddenEffects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fr-FR" sz="14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Epaisseur(e) </a:t>
                </a:r>
                <a14:m>
                  <m:oMath xmlns:m="http://schemas.openxmlformats.org/officeDocument/2006/math">
                    <m:r>
                      <a:rPr lang="fr-FR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=0.77 × </m:t>
                    </m:r>
                    <m:r>
                      <a:rPr lang="fr-CM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𝐿</m:t>
                    </m:r>
                    <m:r>
                      <a:rPr lang="fr-CM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 ×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fr-CM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fr-CM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𝜎</m:t>
                            </m:r>
                          </m:den>
                        </m:f>
                      </m:e>
                    </m:rad>
                    <m:r>
                      <a:rPr lang="en-GB" sz="1400" b="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=8 </m:t>
                    </m:r>
                    <m:r>
                      <a:rPr lang="en-GB" sz="1400" b="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𝑚𝑚</m:t>
                    </m:r>
                  </m:oMath>
                </a14:m>
                <a:endParaRPr lang="en-US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 Box 55">
                <a:extLst>
                  <a:ext uri="{FF2B5EF4-FFF2-40B4-BE49-F238E27FC236}">
                    <a16:creationId xmlns:a16="http://schemas.microsoft.com/office/drawing/2014/main" id="{9AB67365-FB8B-DF5D-0CB1-3A53D190F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5610" y="3776345"/>
                <a:ext cx="3780790" cy="598170"/>
              </a:xfrm>
              <a:prstGeom prst="rect">
                <a:avLst/>
              </a:prstGeom>
              <a:blipFill>
                <a:blip r:embed="rId2"/>
                <a:stretch>
                  <a:fillRect t="-36538" b="-32692"/>
                </a:stretch>
              </a:blipFill>
              <a:ln w="31750">
                <a:solidFill>
                  <a:schemeClr val="dk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68686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03926C-31F9-07EC-2FEF-42A5C868F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9" y="1042488"/>
            <a:ext cx="4135708" cy="2065655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Left"/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7A26F-4202-EC2A-5141-A3F0FC00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957" y="1091021"/>
            <a:ext cx="3780790" cy="2282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622E1D-BCED-279E-8931-1DFB21CD6226}"/>
              </a:ext>
            </a:extLst>
          </p:cNvPr>
          <p:cNvSpPr txBox="1"/>
          <p:nvPr/>
        </p:nvSpPr>
        <p:spPr>
          <a:xfrm>
            <a:off x="1715964" y="734711"/>
            <a:ext cx="241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Epilogue SemiBold" panose="020B0604020202020204" charset="0"/>
              </a:rPr>
              <a:t>Esquisse des renforts.</a:t>
            </a:r>
            <a:endParaRPr lang="fr-FR" dirty="0">
              <a:latin typeface="Epilogue SemiBol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3ADEA-F8DD-AA9B-9CAF-C8D8A60A3F8B}"/>
              </a:ext>
            </a:extLst>
          </p:cNvPr>
          <p:cNvSpPr txBox="1"/>
          <p:nvPr/>
        </p:nvSpPr>
        <p:spPr>
          <a:xfrm>
            <a:off x="5691312" y="734711"/>
            <a:ext cx="2418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Epilogue SemiBold" panose="020B0604020202020204" charset="0"/>
              </a:rPr>
              <a:t>Renforts sur le bateau.</a:t>
            </a:r>
            <a:endParaRPr lang="fr-FR" dirty="0">
              <a:latin typeface="Epilogue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3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8C8D5-53CA-0ABC-EEE7-AA8D4BE9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75" y="60136"/>
            <a:ext cx="7704000" cy="572700"/>
          </a:xfrm>
        </p:spPr>
        <p:txBody>
          <a:bodyPr/>
          <a:lstStyle/>
          <a:p>
            <a:pPr algn="ctr"/>
            <a:r>
              <a:rPr lang="fr-FR" sz="2400" dirty="0"/>
              <a:t>Système de propulsion.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7F1617-A481-8637-5C6A-D99EC813F73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0475" y="625897"/>
            <a:ext cx="6977960" cy="4128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fr-FR" sz="1800" dirty="0">
                <a:latin typeface="Epilogue SemiBold" panose="020B0604020202020204" charset="0"/>
              </a:rPr>
              <a:t>Analyse fonctionnelle</a:t>
            </a:r>
            <a:r>
              <a:rPr lang="fr-FR" dirty="0">
                <a:latin typeface="Epilogue SemiBold" panose="020B0604020202020204" charset="0"/>
              </a:rPr>
              <a:t> </a:t>
            </a:r>
          </a:p>
          <a:p>
            <a:pPr marL="939800" lvl="1" indent="-342900">
              <a:buFont typeface="+mj-lt"/>
              <a:buAutoNum type="alphaLcPeriod"/>
            </a:pPr>
            <a:r>
              <a:rPr lang="fr-FR" sz="1200" dirty="0">
                <a:latin typeface="Epilogue SemiBold" panose="020B0604020202020204" charset="0"/>
              </a:rPr>
              <a:t>Diagramme </a:t>
            </a:r>
            <a:r>
              <a:rPr lang="en-GB" sz="1200" dirty="0">
                <a:latin typeface="Epilogue SemiBold" panose="020B0604020202020204" charset="0"/>
              </a:rPr>
              <a:t>bête a corne</a:t>
            </a:r>
            <a:r>
              <a:rPr lang="en-GB" dirty="0">
                <a:latin typeface="Epilogue SemiBold" panose="020B0604020202020204" charset="0"/>
              </a:rPr>
              <a:t>.</a:t>
            </a:r>
            <a:endParaRPr lang="fr-FR" dirty="0">
              <a:latin typeface="Epilogue SemiBold" panose="020B0604020202020204" charset="0"/>
            </a:endParaRPr>
          </a:p>
        </p:txBody>
      </p:sp>
      <p:sp>
        <p:nvSpPr>
          <p:cNvPr id="418" name="Google Shape;418;p41"/>
          <p:cNvSpPr/>
          <p:nvPr/>
        </p:nvSpPr>
        <p:spPr>
          <a:xfrm rot="-10021907">
            <a:off x="5941587" y="4843846"/>
            <a:ext cx="3361474" cy="799705"/>
          </a:xfrm>
          <a:custGeom>
            <a:avLst/>
            <a:gdLst/>
            <a:ahLst/>
            <a:cxnLst/>
            <a:rect l="l" t="t" r="r" b="b"/>
            <a:pathLst>
              <a:path w="4133424" h="2707949" extrusionOk="0">
                <a:moveTo>
                  <a:pt x="2779617" y="1793545"/>
                </a:moveTo>
                <a:cubicBezTo>
                  <a:pt x="2679223" y="2020622"/>
                  <a:pt x="2603309" y="2291132"/>
                  <a:pt x="2381662" y="2402955"/>
                </a:cubicBezTo>
                <a:cubicBezTo>
                  <a:pt x="2006473" y="2592407"/>
                  <a:pt x="1546034" y="2171688"/>
                  <a:pt x="1152937" y="2320564"/>
                </a:cubicBezTo>
                <a:cubicBezTo>
                  <a:pt x="926338" y="2406384"/>
                  <a:pt x="783463" y="2665369"/>
                  <a:pt x="544099" y="2703564"/>
                </a:cubicBezTo>
                <a:cubicBezTo>
                  <a:pt x="391699" y="2727853"/>
                  <a:pt x="234632" y="2648795"/>
                  <a:pt x="139573" y="2527256"/>
                </a:cubicBezTo>
                <a:cubicBezTo>
                  <a:pt x="44513" y="2405717"/>
                  <a:pt x="4984" y="2248174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190" y="25801"/>
                </a:cubicBezTo>
                <a:cubicBezTo>
                  <a:pt x="3807841" y="70759"/>
                  <a:pt x="4089209" y="214110"/>
                  <a:pt x="4128929" y="470618"/>
                </a:cubicBezTo>
                <a:cubicBezTo>
                  <a:pt x="4155979" y="645307"/>
                  <a:pt x="4057682" y="814852"/>
                  <a:pt x="3922331" y="918198"/>
                </a:cubicBezTo>
                <a:cubicBezTo>
                  <a:pt x="3777170" y="1029069"/>
                  <a:pt x="3679444" y="985254"/>
                  <a:pt x="3519043" y="1005637"/>
                </a:cubicBezTo>
                <a:cubicBezTo>
                  <a:pt x="3181477" y="1048691"/>
                  <a:pt x="2903632" y="1513034"/>
                  <a:pt x="2779617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rot="10800000">
            <a:off x="8032759" y="3536098"/>
            <a:ext cx="2537458" cy="26537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41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421" name="Google Shape;42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65E194-1786-66A7-8BCA-8EA644269CCC}"/>
              </a:ext>
            </a:extLst>
          </p:cNvPr>
          <p:cNvGrpSpPr/>
          <p:nvPr/>
        </p:nvGrpSpPr>
        <p:grpSpPr>
          <a:xfrm>
            <a:off x="1964690" y="1287929"/>
            <a:ext cx="5195570" cy="3422184"/>
            <a:chOff x="0" y="0"/>
            <a:chExt cx="5737860" cy="4276725"/>
          </a:xfrm>
        </p:grpSpPr>
        <p:sp>
          <p:nvSpPr>
            <p:cNvPr id="6" name="Ellipse 1">
              <a:extLst>
                <a:ext uri="{FF2B5EF4-FFF2-40B4-BE49-F238E27FC236}">
                  <a16:creationId xmlns:a16="http://schemas.microsoft.com/office/drawing/2014/main" id="{34A852E9-DB5D-1A74-0BDF-7811867DD682}"/>
                </a:ext>
              </a:extLst>
            </p:cNvPr>
            <p:cNvSpPr/>
            <p:nvPr/>
          </p:nvSpPr>
          <p:spPr>
            <a:xfrm>
              <a:off x="0" y="514350"/>
              <a:ext cx="2186940" cy="1082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Utilisateur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" name="Ellipse 2">
              <a:extLst>
                <a:ext uri="{FF2B5EF4-FFF2-40B4-BE49-F238E27FC236}">
                  <a16:creationId xmlns:a16="http://schemas.microsoft.com/office/drawing/2014/main" id="{255D56DA-CE88-9E38-E967-57B0FDD2D92D}"/>
                </a:ext>
              </a:extLst>
            </p:cNvPr>
            <p:cNvSpPr/>
            <p:nvPr/>
          </p:nvSpPr>
          <p:spPr>
            <a:xfrm>
              <a:off x="3200400" y="390525"/>
              <a:ext cx="2537460" cy="11963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r-FR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Sur le petit bateau RC et aussi sur l’eau.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" name="Ellipse 3">
              <a:extLst>
                <a:ext uri="{FF2B5EF4-FFF2-40B4-BE49-F238E27FC236}">
                  <a16:creationId xmlns:a16="http://schemas.microsoft.com/office/drawing/2014/main" id="{C70F6A86-81D6-0616-D52D-506B634F51F1}"/>
                </a:ext>
              </a:extLst>
            </p:cNvPr>
            <p:cNvSpPr/>
            <p:nvPr/>
          </p:nvSpPr>
          <p:spPr>
            <a:xfrm>
              <a:off x="1524000" y="2219325"/>
              <a:ext cx="2186940" cy="8191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r-FR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Système de propulsion.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84D8CD-F11E-3539-A8C1-1B91D8F7926C}"/>
                </a:ext>
              </a:extLst>
            </p:cNvPr>
            <p:cNvSpPr/>
            <p:nvPr/>
          </p:nvSpPr>
          <p:spPr>
            <a:xfrm>
              <a:off x="1285875" y="3676650"/>
              <a:ext cx="282702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r-FR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Propulser le bateau sur l’eau.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" name="Zone de texte 6">
              <a:extLst>
                <a:ext uri="{FF2B5EF4-FFF2-40B4-BE49-F238E27FC236}">
                  <a16:creationId xmlns:a16="http://schemas.microsoft.com/office/drawing/2014/main" id="{D599270B-33C3-A99F-5B10-6961A92D10B1}"/>
                </a:ext>
              </a:extLst>
            </p:cNvPr>
            <p:cNvSpPr txBox="1"/>
            <p:nvPr/>
          </p:nvSpPr>
          <p:spPr>
            <a:xfrm>
              <a:off x="421419" y="17311"/>
              <a:ext cx="1359673" cy="35242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 qui sert ‘il ?</a:t>
              </a:r>
              <a:endParaRPr lang="en-US" sz="1100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" name="Zone de texte 7">
              <a:extLst>
                <a:ext uri="{FF2B5EF4-FFF2-40B4-BE49-F238E27FC236}">
                  <a16:creationId xmlns:a16="http://schemas.microsoft.com/office/drawing/2014/main" id="{1052E312-095E-4F8E-2365-FF9B31F1E9FA}"/>
                </a:ext>
              </a:extLst>
            </p:cNvPr>
            <p:cNvSpPr txBox="1"/>
            <p:nvPr/>
          </p:nvSpPr>
          <p:spPr>
            <a:xfrm>
              <a:off x="3571875" y="0"/>
              <a:ext cx="1653540" cy="33909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Sur quoi agit ‘il ?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2" name="Zone de texte 8">
              <a:extLst>
                <a:ext uri="{FF2B5EF4-FFF2-40B4-BE49-F238E27FC236}">
                  <a16:creationId xmlns:a16="http://schemas.microsoft.com/office/drawing/2014/main" id="{316584A8-54AC-D1AB-0CB1-DD772F9405A8}"/>
                </a:ext>
              </a:extLst>
            </p:cNvPr>
            <p:cNvSpPr txBox="1"/>
            <p:nvPr/>
          </p:nvSpPr>
          <p:spPr>
            <a:xfrm>
              <a:off x="1620410" y="3260698"/>
              <a:ext cx="2274073" cy="35814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r-FR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Pourquoi a t’il été créer </a:t>
              </a:r>
              <a:r>
                <a:rPr lang="fr-FR" sz="1200">
                  <a:effectLst/>
                  <a:latin typeface="Times New Roman" panose="02020603050405020304" pitchFamily="18" charset="0"/>
                  <a:ea typeface="Arial" panose="020B0604020202020204" pitchFamily="34" charset="0"/>
                </a:rPr>
                <a:t>?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" name="Forme libre 10">
              <a:extLst>
                <a:ext uri="{FF2B5EF4-FFF2-40B4-BE49-F238E27FC236}">
                  <a16:creationId xmlns:a16="http://schemas.microsoft.com/office/drawing/2014/main" id="{10D1375C-CDED-B636-256C-D03006AEF5AE}"/>
                </a:ext>
              </a:extLst>
            </p:cNvPr>
            <p:cNvSpPr/>
            <p:nvPr/>
          </p:nvSpPr>
          <p:spPr>
            <a:xfrm>
              <a:off x="619125" y="1543050"/>
              <a:ext cx="3886200" cy="824865"/>
            </a:xfrm>
            <a:custGeom>
              <a:avLst/>
              <a:gdLst>
                <a:gd name="connsiteX0" fmla="*/ 0 w 2887980"/>
                <a:gd name="connsiteY0" fmla="*/ 0 h 693485"/>
                <a:gd name="connsiteX1" fmla="*/ 1379220 w 2887980"/>
                <a:gd name="connsiteY1" fmla="*/ 693420 h 693485"/>
                <a:gd name="connsiteX2" fmla="*/ 2887980 w 2887980"/>
                <a:gd name="connsiteY2" fmla="*/ 45720 h 693485"/>
                <a:gd name="connsiteX3" fmla="*/ 2887980 w 2887980"/>
                <a:gd name="connsiteY3" fmla="*/ 45720 h 69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7980" h="693485">
                  <a:moveTo>
                    <a:pt x="0" y="0"/>
                  </a:moveTo>
                  <a:cubicBezTo>
                    <a:pt x="448945" y="342900"/>
                    <a:pt x="897890" y="685800"/>
                    <a:pt x="1379220" y="693420"/>
                  </a:cubicBezTo>
                  <a:cubicBezTo>
                    <a:pt x="1860550" y="701040"/>
                    <a:pt x="2887980" y="45720"/>
                    <a:pt x="2887980" y="45720"/>
                  </a:cubicBezTo>
                  <a:lnTo>
                    <a:pt x="2887980" y="45720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4" name="Connecteur en arc 11">
              <a:extLst>
                <a:ext uri="{FF2B5EF4-FFF2-40B4-BE49-F238E27FC236}">
                  <a16:creationId xmlns:a16="http://schemas.microsoft.com/office/drawing/2014/main" id="{377606FD-BF4C-5566-5508-842BD47E6E91}"/>
                </a:ext>
              </a:extLst>
            </p:cNvPr>
            <p:cNvCxnSpPr/>
            <p:nvPr/>
          </p:nvCxnSpPr>
          <p:spPr>
            <a:xfrm flipH="1">
              <a:off x="4038600" y="1590675"/>
              <a:ext cx="716280" cy="2331720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/>
          <p:nvPr/>
        </p:nvSpPr>
        <p:spPr>
          <a:xfrm rot="-10021907">
            <a:off x="5941587" y="4843846"/>
            <a:ext cx="3361474" cy="799705"/>
          </a:xfrm>
          <a:custGeom>
            <a:avLst/>
            <a:gdLst/>
            <a:ahLst/>
            <a:cxnLst/>
            <a:rect l="l" t="t" r="r" b="b"/>
            <a:pathLst>
              <a:path w="4133424" h="2707949" extrusionOk="0">
                <a:moveTo>
                  <a:pt x="2779617" y="1793545"/>
                </a:moveTo>
                <a:cubicBezTo>
                  <a:pt x="2679223" y="2020622"/>
                  <a:pt x="2603309" y="2291132"/>
                  <a:pt x="2381662" y="2402955"/>
                </a:cubicBezTo>
                <a:cubicBezTo>
                  <a:pt x="2006473" y="2592407"/>
                  <a:pt x="1546034" y="2171688"/>
                  <a:pt x="1152937" y="2320564"/>
                </a:cubicBezTo>
                <a:cubicBezTo>
                  <a:pt x="926338" y="2406384"/>
                  <a:pt x="783463" y="2665369"/>
                  <a:pt x="544099" y="2703564"/>
                </a:cubicBezTo>
                <a:cubicBezTo>
                  <a:pt x="391699" y="2727853"/>
                  <a:pt x="234632" y="2648795"/>
                  <a:pt x="139573" y="2527256"/>
                </a:cubicBezTo>
                <a:cubicBezTo>
                  <a:pt x="44513" y="2405717"/>
                  <a:pt x="4984" y="2248174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190" y="25801"/>
                </a:cubicBezTo>
                <a:cubicBezTo>
                  <a:pt x="3807841" y="70759"/>
                  <a:pt x="4089209" y="214110"/>
                  <a:pt x="4128929" y="470618"/>
                </a:cubicBezTo>
                <a:cubicBezTo>
                  <a:pt x="4155979" y="645307"/>
                  <a:pt x="4057682" y="814852"/>
                  <a:pt x="3922331" y="918198"/>
                </a:cubicBezTo>
                <a:cubicBezTo>
                  <a:pt x="3777170" y="1029069"/>
                  <a:pt x="3679444" y="985254"/>
                  <a:pt x="3519043" y="1005637"/>
                </a:cubicBezTo>
                <a:cubicBezTo>
                  <a:pt x="3181477" y="1048691"/>
                  <a:pt x="2903632" y="1513034"/>
                  <a:pt x="2779617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rot="10800000">
            <a:off x="8032759" y="3536098"/>
            <a:ext cx="2537458" cy="26537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DCE685D-85D7-742C-829C-15DF907F5B22}"/>
              </a:ext>
            </a:extLst>
          </p:cNvPr>
          <p:cNvGrpSpPr/>
          <p:nvPr/>
        </p:nvGrpSpPr>
        <p:grpSpPr>
          <a:xfrm>
            <a:off x="1422357" y="544728"/>
            <a:ext cx="6333174" cy="4216702"/>
            <a:chOff x="0" y="39379"/>
            <a:chExt cx="4440783" cy="2458161"/>
          </a:xfrm>
        </p:grpSpPr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2D9C09B4-3F4F-F8B6-EC5E-BA01192BF32D}"/>
                </a:ext>
              </a:extLst>
            </p:cNvPr>
            <p:cNvCxnSpPr/>
            <p:nvPr/>
          </p:nvCxnSpPr>
          <p:spPr>
            <a:xfrm>
              <a:off x="2613547" y="1467134"/>
              <a:ext cx="500742" cy="315686"/>
            </a:xfrm>
            <a:prstGeom prst="curved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75B56BB-93F0-2E13-96A3-316E607B5506}"/>
                </a:ext>
              </a:extLst>
            </p:cNvPr>
            <p:cNvGrpSpPr/>
            <p:nvPr/>
          </p:nvGrpSpPr>
          <p:grpSpPr>
            <a:xfrm>
              <a:off x="0" y="39379"/>
              <a:ext cx="4440783" cy="2458161"/>
              <a:chOff x="0" y="39379"/>
              <a:chExt cx="4440783" cy="2458161"/>
            </a:xfrm>
          </p:grpSpPr>
          <p:cxnSp>
            <p:nvCxnSpPr>
              <p:cNvPr id="17" name="Connector: Curved 16">
                <a:extLst>
                  <a:ext uri="{FF2B5EF4-FFF2-40B4-BE49-F238E27FC236}">
                    <a16:creationId xmlns:a16="http://schemas.microsoft.com/office/drawing/2014/main" id="{65C5D2AF-103E-A1A3-2E7E-1C09A9032388}"/>
                  </a:ext>
                </a:extLst>
              </p:cNvPr>
              <p:cNvCxnSpPr/>
              <p:nvPr/>
            </p:nvCxnSpPr>
            <p:spPr>
              <a:xfrm flipV="1">
                <a:off x="1794681" y="1569492"/>
                <a:ext cx="359229" cy="467541"/>
              </a:xfrm>
              <a:prstGeom prst="curvedConnector3">
                <a:avLst>
                  <a:gd name="adj1" fmla="val 6937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673688A-A26F-4DAF-7063-BEE41BE0571E}"/>
                  </a:ext>
                </a:extLst>
              </p:cNvPr>
              <p:cNvGrpSpPr/>
              <p:nvPr/>
            </p:nvGrpSpPr>
            <p:grpSpPr>
              <a:xfrm>
                <a:off x="0" y="39379"/>
                <a:ext cx="4440783" cy="2458161"/>
                <a:chOff x="0" y="39379"/>
                <a:chExt cx="4440783" cy="245816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178831C-539E-625E-BEE7-313455B6845B}"/>
                    </a:ext>
                  </a:extLst>
                </p:cNvPr>
                <p:cNvSpPr/>
                <p:nvPr/>
              </p:nvSpPr>
              <p:spPr>
                <a:xfrm>
                  <a:off x="334371" y="429904"/>
                  <a:ext cx="857250" cy="40005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Arial" panose="020B0604020202020204" pitchFamily="34" charset="0"/>
                    </a:rPr>
                    <a:t>Coque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7A373F7-2342-2799-EA97-27A4FE11FA2A}"/>
                    </a:ext>
                  </a:extLst>
                </p:cNvPr>
                <p:cNvSpPr/>
                <p:nvPr/>
              </p:nvSpPr>
              <p:spPr>
                <a:xfrm>
                  <a:off x="0" y="1651379"/>
                  <a:ext cx="771099" cy="381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1200">
                      <a:effectLst/>
                      <a:latin typeface="Times New Roman" panose="02020603050405020304" pitchFamily="18" charset="0"/>
                      <a:ea typeface="Arial" panose="020B0604020202020204" pitchFamily="34" charset="0"/>
                    </a:rPr>
                    <a:t>L’eau 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8B2683A-8E39-57FE-B125-596017F70A14}"/>
                    </a:ext>
                  </a:extLst>
                </p:cNvPr>
                <p:cNvSpPr/>
                <p:nvPr/>
              </p:nvSpPr>
              <p:spPr>
                <a:xfrm>
                  <a:off x="1608611" y="39379"/>
                  <a:ext cx="981075" cy="3905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Arial" panose="020B0604020202020204" pitchFamily="34" charset="0"/>
                    </a:rPr>
                    <a:t>Utilisateur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DF12998-4323-DD91-53C3-D8A26477FEA0}"/>
                    </a:ext>
                  </a:extLst>
                </p:cNvPr>
                <p:cNvSpPr/>
                <p:nvPr/>
              </p:nvSpPr>
              <p:spPr>
                <a:xfrm>
                  <a:off x="1282890" y="2033516"/>
                  <a:ext cx="1265972" cy="464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1200">
                      <a:effectLst/>
                      <a:latin typeface="Times New Roman" panose="02020603050405020304" pitchFamily="18" charset="0"/>
                      <a:ea typeface="Arial" panose="020B0604020202020204" pitchFamily="34" charset="0"/>
                    </a:rPr>
                    <a:t>Environnement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2CA1DDE-E470-BEA3-5792-0C769F1C866B}"/>
                    </a:ext>
                  </a:extLst>
                </p:cNvPr>
                <p:cNvSpPr/>
                <p:nvPr/>
              </p:nvSpPr>
              <p:spPr>
                <a:xfrm>
                  <a:off x="2968389" y="1726441"/>
                  <a:ext cx="885825" cy="40957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1200">
                      <a:effectLst/>
                      <a:latin typeface="Times New Roman" panose="02020603050405020304" pitchFamily="18" charset="0"/>
                      <a:ea typeface="Arial" panose="020B0604020202020204" pitchFamily="34" charset="0"/>
                    </a:rPr>
                    <a:t>Energie 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44B5C13-21FE-71CD-D7E3-1D2F62074E49}"/>
                    </a:ext>
                  </a:extLst>
                </p:cNvPr>
                <p:cNvSpPr/>
                <p:nvPr/>
              </p:nvSpPr>
              <p:spPr>
                <a:xfrm>
                  <a:off x="1378424" y="777922"/>
                  <a:ext cx="1466850" cy="78105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1200" dirty="0">
                      <a:effectLst/>
                      <a:latin typeface="Times New Roman" panose="02020603050405020304" pitchFamily="18" charset="0"/>
                      <a:ea typeface="Arial" panose="020B0604020202020204" pitchFamily="34" charset="0"/>
                    </a:rPr>
                    <a:t>Système de transmission de puissance du bateau RC.</a:t>
                  </a:r>
                  <a:endParaRPr lang="en-US" sz="11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6396F43-07BF-5D44-CA8E-AA1EEF0581DB}"/>
                    </a:ext>
                  </a:extLst>
                </p:cNvPr>
                <p:cNvSpPr/>
                <p:nvPr/>
              </p:nvSpPr>
              <p:spPr>
                <a:xfrm>
                  <a:off x="2934269" y="109182"/>
                  <a:ext cx="981075" cy="3905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1200">
                      <a:effectLst/>
                      <a:latin typeface="Times New Roman" panose="02020603050405020304" pitchFamily="18" charset="0"/>
                      <a:ea typeface="Arial" panose="020B0604020202020204" pitchFamily="34" charset="0"/>
                    </a:rPr>
                    <a:t>Sécurité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A591AF9-53A9-E5D1-216A-9676ADB34E2C}"/>
                    </a:ext>
                  </a:extLst>
                </p:cNvPr>
                <p:cNvSpPr/>
                <p:nvPr/>
              </p:nvSpPr>
              <p:spPr>
                <a:xfrm>
                  <a:off x="3459708" y="907576"/>
                  <a:ext cx="981075" cy="3905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1200">
                      <a:effectLst/>
                      <a:latin typeface="Times New Roman" panose="02020603050405020304" pitchFamily="18" charset="0"/>
                      <a:ea typeface="Arial" panose="020B0604020202020204" pitchFamily="34" charset="0"/>
                    </a:rPr>
                    <a:t>Prix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A37269F8-ECD9-4A24-B981-A6C5229040CC}"/>
                    </a:ext>
                  </a:extLst>
                </p:cNvPr>
                <p:cNvSpPr/>
                <p:nvPr/>
              </p:nvSpPr>
              <p:spPr>
                <a:xfrm rot="20286723">
                  <a:off x="1144225" y="293425"/>
                  <a:ext cx="984885" cy="578485"/>
                </a:xfrm>
                <a:prstGeom prst="arc">
                  <a:avLst>
                    <a:gd name="adj1" fmla="val 21516086"/>
                    <a:gd name="adj2" fmla="val 11062033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28" name="Connector: Curved 27">
                  <a:extLst>
                    <a:ext uri="{FF2B5EF4-FFF2-40B4-BE49-F238E27FC236}">
                      <a16:creationId xmlns:a16="http://schemas.microsoft.com/office/drawing/2014/main" id="{88C21505-38F9-6D64-BC5F-692A6CDC9223}"/>
                    </a:ext>
                  </a:extLst>
                </p:cNvPr>
                <p:cNvCxnSpPr/>
                <p:nvPr/>
              </p:nvCxnSpPr>
              <p:spPr>
                <a:xfrm flipV="1">
                  <a:off x="2490717" y="477671"/>
                  <a:ext cx="691563" cy="345317"/>
                </a:xfrm>
                <a:prstGeom prst="curved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or: Curved 28">
                  <a:extLst>
                    <a:ext uri="{FF2B5EF4-FFF2-40B4-BE49-F238E27FC236}">
                      <a16:creationId xmlns:a16="http://schemas.microsoft.com/office/drawing/2014/main" id="{91C05352-CE3C-B478-7239-7FE7AF8763A6}"/>
                    </a:ext>
                  </a:extLst>
                </p:cNvPr>
                <p:cNvCxnSpPr/>
                <p:nvPr/>
              </p:nvCxnSpPr>
              <p:spPr>
                <a:xfrm flipV="1">
                  <a:off x="730156" y="1351128"/>
                  <a:ext cx="718457" cy="423454"/>
                </a:xfrm>
                <a:prstGeom prst="curvedConnector3">
                  <a:avLst>
                    <a:gd name="adj1" fmla="val 69374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or: Curved 29">
                  <a:extLst>
                    <a:ext uri="{FF2B5EF4-FFF2-40B4-BE49-F238E27FC236}">
                      <a16:creationId xmlns:a16="http://schemas.microsoft.com/office/drawing/2014/main" id="{51EC6B08-5A3D-E4EE-192A-6A30D25C3189}"/>
                    </a:ext>
                  </a:extLst>
                </p:cNvPr>
                <p:cNvCxnSpPr/>
                <p:nvPr/>
              </p:nvCxnSpPr>
              <p:spPr>
                <a:xfrm flipV="1">
                  <a:off x="2838735" y="1003110"/>
                  <a:ext cx="674915" cy="143057"/>
                </a:xfrm>
                <a:prstGeom prst="curvedConnector3">
                  <a:avLst>
                    <a:gd name="adj1" fmla="val 5441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or: Curved 30">
                  <a:extLst>
                    <a:ext uri="{FF2B5EF4-FFF2-40B4-BE49-F238E27FC236}">
                      <a16:creationId xmlns:a16="http://schemas.microsoft.com/office/drawing/2014/main" id="{B77ACC61-B9A0-9BE2-0E67-B470A86B533C}"/>
                    </a:ext>
                  </a:extLst>
                </p:cNvPr>
                <p:cNvCxnSpPr/>
                <p:nvPr/>
              </p:nvCxnSpPr>
              <p:spPr>
                <a:xfrm>
                  <a:off x="816023" y="825689"/>
                  <a:ext cx="561254" cy="281940"/>
                </a:xfrm>
                <a:prstGeom prst="curvedConnector3">
                  <a:avLst>
                    <a:gd name="adj1" fmla="val -4699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 Box 7">
                  <a:extLst>
                    <a:ext uri="{FF2B5EF4-FFF2-40B4-BE49-F238E27FC236}">
                      <a16:creationId xmlns:a16="http://schemas.microsoft.com/office/drawing/2014/main" id="{D18E9237-78BF-E0A6-A50C-36D92D93600F}"/>
                    </a:ext>
                  </a:extLst>
                </p:cNvPr>
                <p:cNvSpPr txBox="1"/>
                <p:nvPr/>
              </p:nvSpPr>
              <p:spPr>
                <a:xfrm>
                  <a:off x="511792" y="975815"/>
                  <a:ext cx="430306" cy="245889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90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FC3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3" name="Text Box 7">
                  <a:extLst>
                    <a:ext uri="{FF2B5EF4-FFF2-40B4-BE49-F238E27FC236}">
                      <a16:creationId xmlns:a16="http://schemas.microsoft.com/office/drawing/2014/main" id="{4C0AA9F5-EF93-9815-64C8-03AB33B850A9}"/>
                    </a:ext>
                  </a:extLst>
                </p:cNvPr>
                <p:cNvSpPr txBox="1"/>
                <p:nvPr/>
              </p:nvSpPr>
              <p:spPr>
                <a:xfrm>
                  <a:off x="2463421" y="1617259"/>
                  <a:ext cx="376517" cy="222629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solidFill>
                    <a:schemeClr val="bg1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90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FC5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4" name="Text Box 7">
                  <a:extLst>
                    <a:ext uri="{FF2B5EF4-FFF2-40B4-BE49-F238E27FC236}">
                      <a16:creationId xmlns:a16="http://schemas.microsoft.com/office/drawing/2014/main" id="{2209543E-54E7-2A06-D3AF-5520ACA0F2F6}"/>
                    </a:ext>
                  </a:extLst>
                </p:cNvPr>
                <p:cNvSpPr txBox="1"/>
                <p:nvPr/>
              </p:nvSpPr>
              <p:spPr>
                <a:xfrm>
                  <a:off x="2995684" y="1194179"/>
                  <a:ext cx="445674" cy="253573"/>
                </a:xfrm>
                <a:prstGeom prst="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90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FC1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5" name="Text Box 7">
                  <a:extLst>
                    <a:ext uri="{FF2B5EF4-FFF2-40B4-BE49-F238E27FC236}">
                      <a16:creationId xmlns:a16="http://schemas.microsoft.com/office/drawing/2014/main" id="{40E32810-48E2-BA18-D1F6-AA8FE7E17066}"/>
                    </a:ext>
                  </a:extLst>
                </p:cNvPr>
                <p:cNvSpPr txBox="1"/>
                <p:nvPr/>
              </p:nvSpPr>
              <p:spPr>
                <a:xfrm>
                  <a:off x="2934269" y="614149"/>
                  <a:ext cx="376517" cy="253573"/>
                </a:xfrm>
                <a:prstGeom prst="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90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FC6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6" name="Text Box 7">
                  <a:extLst>
                    <a:ext uri="{FF2B5EF4-FFF2-40B4-BE49-F238E27FC236}">
                      <a16:creationId xmlns:a16="http://schemas.microsoft.com/office/drawing/2014/main" id="{42267298-AB8A-08D8-60FE-5610F74021BD}"/>
                    </a:ext>
                  </a:extLst>
                </p:cNvPr>
                <p:cNvSpPr txBox="1"/>
                <p:nvPr/>
              </p:nvSpPr>
              <p:spPr>
                <a:xfrm>
                  <a:off x="1678675" y="470847"/>
                  <a:ext cx="430092" cy="245681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900" dirty="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FP1</a:t>
                  </a:r>
                  <a:endParaRPr lang="en-US" sz="11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7" name="Text Box 7">
                  <a:extLst>
                    <a:ext uri="{FF2B5EF4-FFF2-40B4-BE49-F238E27FC236}">
                      <a16:creationId xmlns:a16="http://schemas.microsoft.com/office/drawing/2014/main" id="{D9CFD7E6-1B33-3A7D-AB89-88796AEE20F3}"/>
                    </a:ext>
                  </a:extLst>
                </p:cNvPr>
                <p:cNvSpPr txBox="1"/>
                <p:nvPr/>
              </p:nvSpPr>
              <p:spPr>
                <a:xfrm>
                  <a:off x="1630908" y="1726441"/>
                  <a:ext cx="476410" cy="25336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90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FC2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38" name="Text Box 7">
                  <a:extLst>
                    <a:ext uri="{FF2B5EF4-FFF2-40B4-BE49-F238E27FC236}">
                      <a16:creationId xmlns:a16="http://schemas.microsoft.com/office/drawing/2014/main" id="{93AAF7B5-D087-3F2C-F665-32BCD2CB19D0}"/>
                    </a:ext>
                  </a:extLst>
                </p:cNvPr>
                <p:cNvSpPr txBox="1"/>
                <p:nvPr/>
              </p:nvSpPr>
              <p:spPr>
                <a:xfrm>
                  <a:off x="887105" y="1692322"/>
                  <a:ext cx="407163" cy="19978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fr-FR" sz="900">
                      <a:effectLst/>
                      <a:latin typeface="Arial" panose="020B0604020202020204" pitchFamily="34" charset="0"/>
                      <a:ea typeface="Arial" panose="020B0604020202020204" pitchFamily="34" charset="0"/>
                    </a:rPr>
                    <a:t>FC4</a:t>
                  </a:r>
                  <a:endParaRPr lang="en-U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1" name="Subtitle 3">
            <a:extLst>
              <a:ext uri="{FF2B5EF4-FFF2-40B4-BE49-F238E27FC236}">
                <a16:creationId xmlns:a16="http://schemas.microsoft.com/office/drawing/2014/main" id="{99AEC54C-5BCA-6A84-C0AF-0842BF9C92AA}"/>
              </a:ext>
            </a:extLst>
          </p:cNvPr>
          <p:cNvSpPr txBox="1">
            <a:spLocks/>
          </p:cNvSpPr>
          <p:nvPr/>
        </p:nvSpPr>
        <p:spPr>
          <a:xfrm>
            <a:off x="665683" y="-1546"/>
            <a:ext cx="697796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2600" indent="-342900">
              <a:buFont typeface="+mj-lt"/>
              <a:buAutoNum type="arabicPeriod"/>
            </a:pPr>
            <a:r>
              <a:rPr lang="fr-FR" sz="1800" dirty="0">
                <a:latin typeface="Epilogue SemiBold" panose="020B0604020202020204" charset="0"/>
              </a:rPr>
              <a:t>Analyse fonctionnelle </a:t>
            </a:r>
          </a:p>
          <a:p>
            <a:pPr marL="939800" lvl="1" indent="-342900">
              <a:buFont typeface="+mj-lt"/>
              <a:buAutoNum type="alphaLcPeriod" startAt="2"/>
            </a:pPr>
            <a:r>
              <a:rPr lang="fr-FR" sz="1200" dirty="0">
                <a:latin typeface="Epilogue SemiBold" panose="020B0604020202020204" charset="0"/>
              </a:rPr>
              <a:t>Diagramme </a:t>
            </a:r>
            <a:r>
              <a:rPr lang="en-GB" sz="1200" dirty="0">
                <a:latin typeface="Epilogue SemiBold" panose="020B0604020202020204" charset="0"/>
              </a:rPr>
              <a:t>pieuvre</a:t>
            </a:r>
            <a:r>
              <a:rPr lang="en-GB" dirty="0">
                <a:latin typeface="Epilogue SemiBold" panose="020B0604020202020204" charset="0"/>
              </a:rPr>
              <a:t>.</a:t>
            </a:r>
            <a:endParaRPr lang="fr-FR" dirty="0">
              <a:latin typeface="Epilogue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383061-F943-82A0-BB55-48C85C09B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538849"/>
              </p:ext>
            </p:extLst>
          </p:nvPr>
        </p:nvGraphicFramePr>
        <p:xfrm>
          <a:off x="558800" y="1"/>
          <a:ext cx="7853679" cy="514350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154878">
                  <a:extLst>
                    <a:ext uri="{9D8B030D-6E8A-4147-A177-3AD203B41FA5}">
                      <a16:colId xmlns:a16="http://schemas.microsoft.com/office/drawing/2014/main" val="2963740849"/>
                    </a:ext>
                  </a:extLst>
                </a:gridCol>
                <a:gridCol w="2408529">
                  <a:extLst>
                    <a:ext uri="{9D8B030D-6E8A-4147-A177-3AD203B41FA5}">
                      <a16:colId xmlns:a16="http://schemas.microsoft.com/office/drawing/2014/main" val="1430915533"/>
                    </a:ext>
                  </a:extLst>
                </a:gridCol>
                <a:gridCol w="1068769">
                  <a:extLst>
                    <a:ext uri="{9D8B030D-6E8A-4147-A177-3AD203B41FA5}">
                      <a16:colId xmlns:a16="http://schemas.microsoft.com/office/drawing/2014/main" val="2443841854"/>
                    </a:ext>
                  </a:extLst>
                </a:gridCol>
                <a:gridCol w="1955189">
                  <a:extLst>
                    <a:ext uri="{9D8B030D-6E8A-4147-A177-3AD203B41FA5}">
                      <a16:colId xmlns:a16="http://schemas.microsoft.com/office/drawing/2014/main" val="2558410710"/>
                    </a:ext>
                  </a:extLst>
                </a:gridCol>
                <a:gridCol w="1266314">
                  <a:extLst>
                    <a:ext uri="{9D8B030D-6E8A-4147-A177-3AD203B41FA5}">
                      <a16:colId xmlns:a16="http://schemas.microsoft.com/office/drawing/2014/main" val="552842844"/>
                    </a:ext>
                  </a:extLst>
                </a:gridCol>
              </a:tblGrid>
              <a:tr h="3435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  <a:latin typeface="Epilogue SemiBold" panose="020B0604020202020204" charset="0"/>
                        </a:rPr>
                        <a:t>Les fonctions</a:t>
                      </a:r>
                      <a:endParaRPr lang="en-US" sz="1000" dirty="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Description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Critères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Niveau (Faisabilité)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La flexibilité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/>
                </a:tc>
                <a:extLst>
                  <a:ext uri="{0D108BD9-81ED-4DB2-BD59-A6C34878D82A}">
                    <a16:rowId xmlns:a16="http://schemas.microsoft.com/office/drawing/2014/main" val="971617272"/>
                  </a:ext>
                </a:extLst>
              </a:tr>
              <a:tr h="61089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FP1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  <a:latin typeface="Epilogue SemiBold" panose="020B0604020202020204" charset="0"/>
                        </a:rPr>
                        <a:t>Propulsez le bateau sur l'eau en utilisant une puissance de 80W pendant 1h.</a:t>
                      </a:r>
                      <a:endParaRPr lang="en-US" sz="1000" dirty="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Système de propulsion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P = 100 W</a:t>
                      </a:r>
                      <a:endParaRPr lang="en-US" sz="1000">
                        <a:effectLst/>
                        <a:latin typeface="Epilogue SemiBold" panose="020B060402020202020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V = 0,5 m/s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± 10%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extLst>
                  <a:ext uri="{0D108BD9-81ED-4DB2-BD59-A6C34878D82A}">
                    <a16:rowId xmlns:a16="http://schemas.microsoft.com/office/drawing/2014/main" val="3017883044"/>
                  </a:ext>
                </a:extLst>
              </a:tr>
              <a:tr h="4164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FC1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Avoir un prix abordable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Prix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  <a:latin typeface="Epilogue SemiBold" panose="020B0604020202020204" charset="0"/>
                        </a:rPr>
                        <a:t>220$± 10</a:t>
                      </a:r>
                      <a:endParaRPr lang="en-US" sz="1000" dirty="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± 5%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extLst>
                  <a:ext uri="{0D108BD9-81ED-4DB2-BD59-A6C34878D82A}">
                    <a16:rowId xmlns:a16="http://schemas.microsoft.com/office/drawing/2014/main" val="3259117189"/>
                  </a:ext>
                </a:extLst>
              </a:tr>
              <a:tr h="61089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FC2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Respecter les normes environnementales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Normes environnementales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  <a:latin typeface="Epilogue SemiBold" panose="020B0604020202020204" charset="0"/>
                        </a:rPr>
                        <a:t>Entre dans la restriction du système LCA.</a:t>
                      </a:r>
                      <a:endParaRPr lang="en-US" sz="1000" dirty="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±0%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extLst>
                  <a:ext uri="{0D108BD9-81ED-4DB2-BD59-A6C34878D82A}">
                    <a16:rowId xmlns:a16="http://schemas.microsoft.com/office/drawing/2014/main" val="3170477869"/>
                  </a:ext>
                </a:extLst>
              </a:tr>
              <a:tr h="8204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FC3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Avoir un poids et des dimensions adaptés à la coque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Poids et dimensions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Epilogue SemiBold" panose="020B0604020202020204" charset="0"/>
                        </a:rPr>
                        <a:t>Poids = 27 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Epilogue SemiBold" panose="020B0604020202020204" charset="0"/>
                        </a:rPr>
                        <a:t>L = 0,65m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Epilogue SemiBold" panose="020B0604020202020204" charset="0"/>
                        </a:rPr>
                        <a:t>B = 0,1625 m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Epilogue SemiBold" panose="020B0604020202020204" charset="0"/>
                        </a:rPr>
                        <a:t>D = 0,100 m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± 10%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extLst>
                  <a:ext uri="{0D108BD9-81ED-4DB2-BD59-A6C34878D82A}">
                    <a16:rowId xmlns:a16="http://schemas.microsoft.com/office/drawing/2014/main" val="1616792677"/>
                  </a:ext>
                </a:extLst>
              </a:tr>
              <a:tr h="8204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FC4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Produire une puissance supérieure à la résistance de l’eau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Puissance de sortie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Epilogue SemiBold" panose="020B0604020202020204" charset="0"/>
                        </a:rPr>
                        <a:t>R</a:t>
                      </a:r>
                      <a:r>
                        <a:rPr lang="en-US" sz="1000" baseline="-25000">
                          <a:effectLst/>
                          <a:latin typeface="Epilogue SemiBold" panose="020B0604020202020204" charset="0"/>
                        </a:rPr>
                        <a:t>f </a:t>
                      </a:r>
                      <a:r>
                        <a:rPr lang="en-US" sz="1000">
                          <a:effectLst/>
                          <a:latin typeface="Epilogue SemiBold" panose="020B0604020202020204" charset="0"/>
                        </a:rPr>
                        <a:t>= 0,0182 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Epilogue SemiBold" panose="020B0604020202020204" charset="0"/>
                        </a:rPr>
                        <a:t>R</a:t>
                      </a:r>
                      <a:r>
                        <a:rPr lang="en-US" sz="1000" baseline="-25000">
                          <a:effectLst/>
                          <a:latin typeface="Epilogue SemiBold" panose="020B0604020202020204" charset="0"/>
                        </a:rPr>
                        <a:t>TR </a:t>
                      </a:r>
                      <a:r>
                        <a:rPr lang="en-US" sz="1000">
                          <a:effectLst/>
                          <a:latin typeface="Epilogue SemiBold" panose="020B0604020202020204" charset="0"/>
                        </a:rPr>
                        <a:t>= 0,6644 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Epilogue SemiBold" panose="020B0604020202020204" charset="0"/>
                        </a:rPr>
                        <a:t>R</a:t>
                      </a:r>
                      <a:r>
                        <a:rPr lang="en-US" sz="1000" baseline="-25000">
                          <a:effectLst/>
                          <a:latin typeface="Epilogue SemiBold" panose="020B0604020202020204" charset="0"/>
                        </a:rPr>
                        <a:t>w </a:t>
                      </a:r>
                      <a:r>
                        <a:rPr lang="en-US" sz="1000">
                          <a:effectLst/>
                          <a:latin typeface="Epilogue SemiBold" panose="020B0604020202020204" charset="0"/>
                        </a:rPr>
                        <a:t>= -9,3619e -09 N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R</a:t>
                      </a:r>
                      <a:r>
                        <a:rPr lang="fr-FR" sz="1000" baseline="-25000">
                          <a:effectLst/>
                          <a:latin typeface="Epilogue SemiBold" panose="020B0604020202020204" charset="0"/>
                        </a:rPr>
                        <a:t>A</a:t>
                      </a: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 </a:t>
                      </a:r>
                      <a:r>
                        <a:rPr lang="fr-FR" sz="1000" baseline="-25000">
                          <a:effectLst/>
                          <a:latin typeface="Epilogue SemiBold" panose="020B0604020202020204" charset="0"/>
                        </a:rPr>
                        <a:t>= </a:t>
                      </a: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0,0018 N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± 10%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extLst>
                  <a:ext uri="{0D108BD9-81ED-4DB2-BD59-A6C34878D82A}">
                    <a16:rowId xmlns:a16="http://schemas.microsoft.com/office/drawing/2014/main" val="1701111403"/>
                  </a:ext>
                </a:extLst>
              </a:tr>
              <a:tr h="10300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FC5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Doit être alimenté par une source d’énergie électrique appropriée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Compatibilité des sources d'énergie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Type = moteur à balais 12 V CC.</a:t>
                      </a:r>
                      <a:endParaRPr lang="en-US" sz="1000">
                        <a:effectLst/>
                        <a:latin typeface="Epilogue SemiBold" panose="020B060402020202020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Nombre de tours = 12 000 tr/min</a:t>
                      </a:r>
                      <a:endParaRPr lang="en-US" sz="1000">
                        <a:effectLst/>
                        <a:latin typeface="Epilogue SemiBold" panose="020B060402020202020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P = 150 W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±0%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extLst>
                  <a:ext uri="{0D108BD9-81ED-4DB2-BD59-A6C34878D82A}">
                    <a16:rowId xmlns:a16="http://schemas.microsoft.com/office/drawing/2014/main" val="3590837840"/>
                  </a:ext>
                </a:extLst>
              </a:tr>
              <a:tr h="4907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FC6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Avoir un mécanisme sécurisé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Fonctions de sécurité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Epilogue SemiBold" panose="020B0604020202020204" charset="0"/>
                        </a:rPr>
                        <a:t>Conforme</a:t>
                      </a:r>
                      <a:endParaRPr lang="en-US" sz="100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  <a:latin typeface="Epilogue SemiBold" panose="020B0604020202020204" charset="0"/>
                        </a:rPr>
                        <a:t>±0%</a:t>
                      </a:r>
                      <a:endParaRPr lang="en-US" sz="1000" dirty="0">
                        <a:effectLst/>
                        <a:latin typeface="Epilogue SemiBold" panose="020B060402020202020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118" marR="25118" marT="0" marB="0" anchor="ctr"/>
                </a:tc>
                <a:extLst>
                  <a:ext uri="{0D108BD9-81ED-4DB2-BD59-A6C34878D82A}">
                    <a16:rowId xmlns:a16="http://schemas.microsoft.com/office/drawing/2014/main" val="3977618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17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/>
          <p:nvPr/>
        </p:nvSpPr>
        <p:spPr>
          <a:xfrm rot="-10021907">
            <a:off x="5941587" y="4843846"/>
            <a:ext cx="3361474" cy="799705"/>
          </a:xfrm>
          <a:custGeom>
            <a:avLst/>
            <a:gdLst/>
            <a:ahLst/>
            <a:cxnLst/>
            <a:rect l="l" t="t" r="r" b="b"/>
            <a:pathLst>
              <a:path w="4133424" h="2707949" extrusionOk="0">
                <a:moveTo>
                  <a:pt x="2779617" y="1793545"/>
                </a:moveTo>
                <a:cubicBezTo>
                  <a:pt x="2679223" y="2020622"/>
                  <a:pt x="2603309" y="2291132"/>
                  <a:pt x="2381662" y="2402955"/>
                </a:cubicBezTo>
                <a:cubicBezTo>
                  <a:pt x="2006473" y="2592407"/>
                  <a:pt x="1546034" y="2171688"/>
                  <a:pt x="1152937" y="2320564"/>
                </a:cubicBezTo>
                <a:cubicBezTo>
                  <a:pt x="926338" y="2406384"/>
                  <a:pt x="783463" y="2665369"/>
                  <a:pt x="544099" y="2703564"/>
                </a:cubicBezTo>
                <a:cubicBezTo>
                  <a:pt x="391699" y="2727853"/>
                  <a:pt x="234632" y="2648795"/>
                  <a:pt x="139573" y="2527256"/>
                </a:cubicBezTo>
                <a:cubicBezTo>
                  <a:pt x="44513" y="2405717"/>
                  <a:pt x="4984" y="2248174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190" y="25801"/>
                </a:cubicBezTo>
                <a:cubicBezTo>
                  <a:pt x="3807841" y="70759"/>
                  <a:pt x="4089209" y="214110"/>
                  <a:pt x="4128929" y="470618"/>
                </a:cubicBezTo>
                <a:cubicBezTo>
                  <a:pt x="4155979" y="645307"/>
                  <a:pt x="4057682" y="814852"/>
                  <a:pt x="3922331" y="918198"/>
                </a:cubicBezTo>
                <a:cubicBezTo>
                  <a:pt x="3777170" y="1029069"/>
                  <a:pt x="3679444" y="985254"/>
                  <a:pt x="3519043" y="1005637"/>
                </a:cubicBezTo>
                <a:cubicBezTo>
                  <a:pt x="3181477" y="1048691"/>
                  <a:pt x="2903632" y="1513034"/>
                  <a:pt x="2779617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rot="10800000">
            <a:off x="8032759" y="3536098"/>
            <a:ext cx="2537458" cy="265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745FA-C452-80D2-6C2A-A1DA1AA3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520" y="514746"/>
            <a:ext cx="4809321" cy="4270614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77353BDC-203E-29AD-54F6-5E0F0E1AA50D}"/>
              </a:ext>
            </a:extLst>
          </p:cNvPr>
          <p:cNvSpPr txBox="1">
            <a:spLocks/>
          </p:cNvSpPr>
          <p:nvPr/>
        </p:nvSpPr>
        <p:spPr>
          <a:xfrm>
            <a:off x="852715" y="0"/>
            <a:ext cx="697796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2600" indent="-342900">
              <a:buFont typeface="+mj-lt"/>
              <a:buAutoNum type="arabicPeriod"/>
            </a:pPr>
            <a:r>
              <a:rPr lang="fr-FR" sz="1800" dirty="0">
                <a:latin typeface="Epilogue SemiBold" panose="020B0604020202020204" charset="0"/>
              </a:rPr>
              <a:t>Analyse fonctionnelle </a:t>
            </a:r>
          </a:p>
          <a:p>
            <a:pPr marL="939800" lvl="1" indent="-342900">
              <a:buFont typeface="+mj-lt"/>
              <a:buAutoNum type="alphaLcPeriod" startAt="3"/>
            </a:pPr>
            <a:r>
              <a:rPr lang="fr-FR" sz="1200" dirty="0">
                <a:latin typeface="Epilogue SemiBold" panose="020B0604020202020204" charset="0"/>
              </a:rPr>
              <a:t>Diagramme FAST</a:t>
            </a:r>
            <a:r>
              <a:rPr lang="en-GB" sz="1200" dirty="0">
                <a:latin typeface="Epilogue SemiBold" panose="020B0604020202020204" charset="0"/>
              </a:rPr>
              <a:t>.</a:t>
            </a:r>
            <a:endParaRPr lang="fr-FR" sz="1200" dirty="0">
              <a:latin typeface="Epilogue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7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/>
          <p:nvPr/>
        </p:nvSpPr>
        <p:spPr>
          <a:xfrm rot="-10021907">
            <a:off x="5941587" y="4843846"/>
            <a:ext cx="3361474" cy="799705"/>
          </a:xfrm>
          <a:custGeom>
            <a:avLst/>
            <a:gdLst/>
            <a:ahLst/>
            <a:cxnLst/>
            <a:rect l="l" t="t" r="r" b="b"/>
            <a:pathLst>
              <a:path w="4133424" h="2707949" extrusionOk="0">
                <a:moveTo>
                  <a:pt x="2779617" y="1793545"/>
                </a:moveTo>
                <a:cubicBezTo>
                  <a:pt x="2679223" y="2020622"/>
                  <a:pt x="2603309" y="2291132"/>
                  <a:pt x="2381662" y="2402955"/>
                </a:cubicBezTo>
                <a:cubicBezTo>
                  <a:pt x="2006473" y="2592407"/>
                  <a:pt x="1546034" y="2171688"/>
                  <a:pt x="1152937" y="2320564"/>
                </a:cubicBezTo>
                <a:cubicBezTo>
                  <a:pt x="926338" y="2406384"/>
                  <a:pt x="783463" y="2665369"/>
                  <a:pt x="544099" y="2703564"/>
                </a:cubicBezTo>
                <a:cubicBezTo>
                  <a:pt x="391699" y="2727853"/>
                  <a:pt x="234632" y="2648795"/>
                  <a:pt x="139573" y="2527256"/>
                </a:cubicBezTo>
                <a:cubicBezTo>
                  <a:pt x="44513" y="2405717"/>
                  <a:pt x="4984" y="2248174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190" y="25801"/>
                </a:cubicBezTo>
                <a:cubicBezTo>
                  <a:pt x="3807841" y="70759"/>
                  <a:pt x="4089209" y="214110"/>
                  <a:pt x="4128929" y="470618"/>
                </a:cubicBezTo>
                <a:cubicBezTo>
                  <a:pt x="4155979" y="645307"/>
                  <a:pt x="4057682" y="814852"/>
                  <a:pt x="3922331" y="918198"/>
                </a:cubicBezTo>
                <a:cubicBezTo>
                  <a:pt x="3777170" y="1029069"/>
                  <a:pt x="3679444" y="985254"/>
                  <a:pt x="3519043" y="1005637"/>
                </a:cubicBezTo>
                <a:cubicBezTo>
                  <a:pt x="3181477" y="1048691"/>
                  <a:pt x="2903632" y="1513034"/>
                  <a:pt x="2779617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rot="10800000">
            <a:off x="8032759" y="3536098"/>
            <a:ext cx="2537458" cy="265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D2201-72B1-462A-46D5-9A35BB84B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83" y="698183"/>
            <a:ext cx="3137437" cy="2003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5CE88-D16F-6C76-F7D4-FA6E4A135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40" y="452119"/>
            <a:ext cx="3365284" cy="4295931"/>
          </a:xfrm>
          <a:prstGeom prst="rect">
            <a:avLst/>
          </a:prstGeom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4A998102-1943-115C-A2C2-C40D1D7C2C38}"/>
              </a:ext>
            </a:extLst>
          </p:cNvPr>
          <p:cNvSpPr txBox="1">
            <a:spLocks/>
          </p:cNvSpPr>
          <p:nvPr/>
        </p:nvSpPr>
        <p:spPr>
          <a:xfrm>
            <a:off x="1054799" y="0"/>
            <a:ext cx="697796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82600" indent="-342900">
              <a:buFont typeface="+mj-lt"/>
              <a:buAutoNum type="arabicPeriod"/>
            </a:pPr>
            <a:r>
              <a:rPr lang="fr-FR" sz="1800" dirty="0">
                <a:latin typeface="Epilogue SemiBold" panose="020B0604020202020204" charset="0"/>
              </a:rPr>
              <a:t>Analyse fonctionnelle </a:t>
            </a:r>
          </a:p>
          <a:p>
            <a:pPr marL="939800" lvl="1" indent="-342900">
              <a:buFont typeface="+mj-lt"/>
              <a:buAutoNum type="alphaLcPeriod" startAt="4"/>
            </a:pPr>
            <a:r>
              <a:rPr lang="fr-FR" sz="1200" dirty="0">
                <a:latin typeface="Epilogue SemiBold" panose="020B0604020202020204" charset="0"/>
              </a:rPr>
              <a:t>Diagramme SADT</a:t>
            </a:r>
            <a:r>
              <a:rPr lang="en-GB" sz="1800" dirty="0">
                <a:latin typeface="Epilogue SemiBold" panose="020B0604020202020204" charset="0"/>
              </a:rPr>
              <a:t>.</a:t>
            </a:r>
            <a:endParaRPr lang="fr-FR" sz="1800" dirty="0">
              <a:latin typeface="Epilogue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3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85;g1b9c7350517_0_144">
            <a:extLst>
              <a:ext uri="{FF2B5EF4-FFF2-40B4-BE49-F238E27FC236}">
                <a16:creationId xmlns:a16="http://schemas.microsoft.com/office/drawing/2014/main" id="{2C4DA453-DDD0-3401-27BC-FD824E2E33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46153"/>
            <a:ext cx="3457913" cy="264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6;g1b9c7350517_0_144">
            <a:extLst>
              <a:ext uri="{FF2B5EF4-FFF2-40B4-BE49-F238E27FC236}">
                <a16:creationId xmlns:a16="http://schemas.microsoft.com/office/drawing/2014/main" id="{94321D65-3A02-917D-28DD-5F7EF20B4390}"/>
              </a:ext>
            </a:extLst>
          </p:cNvPr>
          <p:cNvSpPr txBox="1"/>
          <p:nvPr/>
        </p:nvSpPr>
        <p:spPr>
          <a:xfrm>
            <a:off x="3457894" y="790553"/>
            <a:ext cx="5366700" cy="156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200" dirty="0">
                <a:effectLst/>
                <a:latin typeface="Epilogue SemiBold" panose="020B0604020202020204" charset="0"/>
                <a:ea typeface="Times New Roman" panose="02020603050405020304" pitchFamily="18" charset="0"/>
              </a:rPr>
              <a:t>Permet à l'utilisateur de faire avancer la coque du bateau de manière efficace et fiable.</a:t>
            </a:r>
            <a:endParaRPr lang="en-US" sz="1200" dirty="0">
              <a:effectLst/>
              <a:latin typeface="Epilogue SemiBold" panose="020B060402020202020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200" dirty="0">
                <a:effectLst/>
                <a:latin typeface="Epilogue SemiBold" panose="020B0604020202020204" charset="0"/>
                <a:ea typeface="Times New Roman" panose="02020603050405020304" pitchFamily="18" charset="0"/>
              </a:rPr>
              <a:t>Maintenir un prix abordable pour le système de propulsion, avec une fourchette cible de 220 $ ± 10 $.</a:t>
            </a:r>
            <a:endParaRPr lang="en-US" sz="1200" dirty="0">
              <a:effectLst/>
              <a:latin typeface="Epilogue SemiBold" panose="020B060402020202020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200" dirty="0">
                <a:effectLst/>
                <a:latin typeface="Epilogue SemiBold" panose="020B0604020202020204" charset="0"/>
                <a:ea typeface="Times New Roman" panose="02020603050405020304" pitchFamily="18" charset="0"/>
              </a:rPr>
              <a:t>Assurer la conformité du système de propulsion aux normes environnementales pour réduire l’impact sur l’environnement.</a:t>
            </a:r>
            <a:endParaRPr lang="en-US" sz="1200" dirty="0">
              <a:effectLst/>
              <a:latin typeface="Epilogue SemiBold" panose="020B060402020202020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200" dirty="0">
                <a:effectLst/>
                <a:latin typeface="Epilogue SemiBold" panose="020B0604020202020204" charset="0"/>
                <a:ea typeface="Times New Roman" panose="02020603050405020304" pitchFamily="18" charset="0"/>
              </a:rPr>
              <a:t>Optimisez le poids et les dimensions du système pour répondre aux exigences de performances et de maniabilité de la coque.</a:t>
            </a:r>
            <a:endParaRPr lang="en-US" sz="1200" dirty="0">
              <a:effectLst/>
              <a:latin typeface="Epilogue SemiBold" panose="020B060402020202020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200" dirty="0">
                <a:effectLst/>
                <a:latin typeface="Epilogue SemiBold" panose="020B0604020202020204" charset="0"/>
                <a:ea typeface="Times New Roman" panose="02020603050405020304" pitchFamily="18" charset="0"/>
              </a:rPr>
              <a:t>Générez suffisamment de puissance pour propulser efficacement la coque, en surmontant la résistance à l'eau.</a:t>
            </a:r>
            <a:endParaRPr lang="en-US" sz="1200" dirty="0">
              <a:effectLst/>
              <a:latin typeface="Epilogue SemiBold" panose="020B060402020202020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200" dirty="0">
                <a:effectLst/>
                <a:latin typeface="Epilogue SemiBold" panose="020B0604020202020204" charset="0"/>
                <a:ea typeface="Times New Roman" panose="02020603050405020304" pitchFamily="18" charset="0"/>
              </a:rPr>
              <a:t>Utiliser une source d'énergie électrique appropriée, compatible avec les besoins du système de propulsion.</a:t>
            </a:r>
            <a:endParaRPr lang="en-US" sz="1200" dirty="0">
              <a:effectLst/>
              <a:latin typeface="Epilogue SemiBold" panose="020B060402020202020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r-FR" sz="1200" dirty="0">
                <a:effectLst/>
                <a:latin typeface="Epilogue SemiBold" panose="020B0604020202020204" charset="0"/>
                <a:ea typeface="Times New Roman" panose="02020603050405020304" pitchFamily="18" charset="0"/>
              </a:rPr>
              <a:t>Intégrez des dispositifs de sécurité fiables pour assurer la sécurité du bateau et de ses occupants.</a:t>
            </a:r>
            <a:endParaRPr lang="en-US" sz="1200" dirty="0">
              <a:effectLst/>
              <a:latin typeface="Epilogue SemiBold" panose="020B0604020202020204" charset="0"/>
              <a:ea typeface="Arial" panose="020B0604020202020204" pitchFamily="34" charset="0"/>
            </a:endParaRPr>
          </a:p>
          <a:p>
            <a:pPr marL="47625">
              <a:lnSpc>
                <a:spcPct val="115000"/>
              </a:lnSpc>
              <a:buClr>
                <a:schemeClr val="dk1"/>
              </a:buClr>
              <a:buSzPts val="2600"/>
            </a:pPr>
            <a:endParaRPr sz="1200" b="1" dirty="0">
              <a:solidFill>
                <a:srgbClr val="262626"/>
              </a:solidFill>
              <a:latin typeface="Epilogue SemiBold" panose="020B0604020202020204" charset="0"/>
              <a:ea typeface="Catamaran"/>
              <a:cs typeface="Catamaran"/>
              <a:sym typeface="Catamaran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D3967250-C13A-0E6F-92FD-4BBBB926985F}"/>
              </a:ext>
            </a:extLst>
          </p:cNvPr>
          <p:cNvSpPr txBox="1">
            <a:spLocks/>
          </p:cNvSpPr>
          <p:nvPr/>
        </p:nvSpPr>
        <p:spPr>
          <a:xfrm>
            <a:off x="743683" y="199953"/>
            <a:ext cx="6977960" cy="412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buFont typeface="+mj-lt"/>
              <a:buAutoNum type="arabicPeriod" startAt="2"/>
            </a:pPr>
            <a:r>
              <a:rPr lang="fr-FR" sz="1800" dirty="0">
                <a:latin typeface="Epilogue SemiBold" panose="020B0604020202020204" charset="0"/>
              </a:rPr>
              <a:t>Cahier de charges.</a:t>
            </a:r>
          </a:p>
        </p:txBody>
      </p:sp>
    </p:spTree>
    <p:extLst>
      <p:ext uri="{BB962C8B-B14F-4D97-AF65-F5344CB8AC3E}">
        <p14:creationId xmlns:p14="http://schemas.microsoft.com/office/powerpoint/2010/main" val="21870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003" r="361"/>
          <a:stretch/>
        </p:blipFill>
        <p:spPr>
          <a:xfrm>
            <a:off x="5914050" y="-87625"/>
            <a:ext cx="3229800" cy="5231100"/>
          </a:xfrm>
          <a:prstGeom prst="rect">
            <a:avLst/>
          </a:prstGeom>
        </p:spPr>
      </p:pic>
      <p:sp>
        <p:nvSpPr>
          <p:cNvPr id="354" name="Google Shape;354;p37"/>
          <p:cNvSpPr/>
          <p:nvPr/>
        </p:nvSpPr>
        <p:spPr>
          <a:xfrm rot="5400000">
            <a:off x="2419000" y="1622142"/>
            <a:ext cx="7106259" cy="378925"/>
          </a:xfrm>
          <a:custGeom>
            <a:avLst/>
            <a:gdLst/>
            <a:ahLst/>
            <a:cxnLst/>
            <a:rect l="l" t="t" r="r" b="b"/>
            <a:pathLst>
              <a:path w="7106259" h="1665604" extrusionOk="0">
                <a:moveTo>
                  <a:pt x="7106260" y="1665604"/>
                </a:moveTo>
                <a:lnTo>
                  <a:pt x="10435" y="1665604"/>
                </a:lnTo>
                <a:cubicBezTo>
                  <a:pt x="-1446" y="1612889"/>
                  <a:pt x="-3864" y="1563730"/>
                  <a:pt x="6736" y="1520192"/>
                </a:cubicBezTo>
                <a:cubicBezTo>
                  <a:pt x="76596" y="1232924"/>
                  <a:pt x="438775" y="1438380"/>
                  <a:pt x="630287" y="1461074"/>
                </a:cubicBezTo>
                <a:cubicBezTo>
                  <a:pt x="914353" y="1494723"/>
                  <a:pt x="1205463" y="1424507"/>
                  <a:pt x="1413337" y="1239896"/>
                </a:cubicBezTo>
                <a:cubicBezTo>
                  <a:pt x="1619860" y="1056423"/>
                  <a:pt x="1739661" y="792845"/>
                  <a:pt x="1883722" y="553527"/>
                </a:cubicBezTo>
                <a:cubicBezTo>
                  <a:pt x="2027782" y="314137"/>
                  <a:pt x="2218441" y="81790"/>
                  <a:pt x="2490555" y="17763"/>
                </a:cubicBezTo>
                <a:cubicBezTo>
                  <a:pt x="2831036" y="-62413"/>
                  <a:pt x="3194425" y="141833"/>
                  <a:pt x="3491439" y="369485"/>
                </a:cubicBezTo>
                <a:cubicBezTo>
                  <a:pt x="3788524" y="597136"/>
                  <a:pt x="4080274" y="865694"/>
                  <a:pt x="4433418" y="948431"/>
                </a:cubicBezTo>
                <a:cubicBezTo>
                  <a:pt x="5060455" y="1095266"/>
                  <a:pt x="5666719" y="607452"/>
                  <a:pt x="6287070" y="792632"/>
                </a:cubicBezTo>
                <a:cubicBezTo>
                  <a:pt x="6669169" y="906742"/>
                  <a:pt x="6966040" y="1265080"/>
                  <a:pt x="7101279" y="1651091"/>
                </a:cubicBezTo>
                <a:cubicBezTo>
                  <a:pt x="7102987" y="1655929"/>
                  <a:pt x="7104623" y="1660766"/>
                  <a:pt x="7106260" y="16656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7"/>
          <p:cNvSpPr/>
          <p:nvPr/>
        </p:nvSpPr>
        <p:spPr>
          <a:xfrm rot="10213056" flipH="1">
            <a:off x="5675918" y="4610057"/>
            <a:ext cx="3649053" cy="989409"/>
          </a:xfrm>
          <a:custGeom>
            <a:avLst/>
            <a:gdLst/>
            <a:ahLst/>
            <a:cxnLst/>
            <a:rect l="l" t="t" r="r" b="b"/>
            <a:pathLst>
              <a:path w="4133329" h="2707854" extrusionOk="0">
                <a:moveTo>
                  <a:pt x="2779617" y="1793450"/>
                </a:moveTo>
                <a:cubicBezTo>
                  <a:pt x="2679223" y="2020526"/>
                  <a:pt x="2603309" y="2291036"/>
                  <a:pt x="2381662" y="2402860"/>
                </a:cubicBezTo>
                <a:cubicBezTo>
                  <a:pt x="2006473" y="2592312"/>
                  <a:pt x="1546034" y="2171593"/>
                  <a:pt x="1152937" y="2320469"/>
                </a:cubicBezTo>
                <a:cubicBezTo>
                  <a:pt x="926338" y="2406289"/>
                  <a:pt x="783463" y="2665274"/>
                  <a:pt x="544099" y="2703469"/>
                </a:cubicBezTo>
                <a:cubicBezTo>
                  <a:pt x="391699" y="2727758"/>
                  <a:pt x="234632" y="2648700"/>
                  <a:pt x="139573" y="2527161"/>
                </a:cubicBezTo>
                <a:cubicBezTo>
                  <a:pt x="44513" y="2405622"/>
                  <a:pt x="4984" y="2248079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095" y="25801"/>
                </a:cubicBezTo>
                <a:cubicBezTo>
                  <a:pt x="3807745" y="70759"/>
                  <a:pt x="4089114" y="214110"/>
                  <a:pt x="4128833" y="470618"/>
                </a:cubicBezTo>
                <a:cubicBezTo>
                  <a:pt x="4155884" y="645307"/>
                  <a:pt x="4057586" y="814852"/>
                  <a:pt x="3922236" y="918198"/>
                </a:cubicBezTo>
                <a:cubicBezTo>
                  <a:pt x="3777075" y="1029069"/>
                  <a:pt x="3679348" y="985254"/>
                  <a:pt x="3518947" y="1005638"/>
                </a:cubicBezTo>
                <a:cubicBezTo>
                  <a:pt x="3181381" y="1048691"/>
                  <a:pt x="2903537" y="1513034"/>
                  <a:pt x="2779522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0626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MEMBRES DU GROUPE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69" name="Google Shape;3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7693338" y="4720663"/>
            <a:ext cx="2251259" cy="13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8065489" y="4050296"/>
            <a:ext cx="1809750" cy="81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37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372" name="Google Shape;37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A4FDC7-6C04-4559-DA14-CF2ED3884652}"/>
              </a:ext>
            </a:extLst>
          </p:cNvPr>
          <p:cNvSpPr txBox="1"/>
          <p:nvPr/>
        </p:nvSpPr>
        <p:spPr>
          <a:xfrm>
            <a:off x="720000" y="1887794"/>
            <a:ext cx="5191492" cy="1855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  <a:tabLst>
                <a:tab pos="1076960" algn="l"/>
              </a:tabLst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ATAKEM KOULARAMBAYE Prince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  <a:tabLst>
                <a:tab pos="1076960" algn="l"/>
              </a:tabLst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KENNE NGAOUANDOU Esdras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  <a:tabLst>
                <a:tab pos="1076960" algn="l"/>
              </a:tabLst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MEZATIO KENFACK Guiselaine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  <a:tabLst>
                <a:tab pos="1076960" algn="l"/>
              </a:tabLst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NGUEKO TCHINDEU Karl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  <a:tabLst>
                <a:tab pos="1076960" algn="l"/>
              </a:tabLst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TAMNO KEUWOU Alex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1076960" algn="l"/>
              </a:tabLst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TOBBIT MONTHE Clarence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B53F93F9-2BCF-EBE1-8B35-C2763826CCA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58340" y="592433"/>
            <a:ext cx="8428460" cy="2875200"/>
          </a:xfrm>
        </p:spPr>
        <p:txBody>
          <a:bodyPr/>
          <a:lstStyle/>
          <a:p>
            <a:pPr>
              <a:buFont typeface="+mj-lt"/>
              <a:buAutoNum type="alphaLcPeriod"/>
            </a:pPr>
            <a:r>
              <a:rPr lang="fr-FR" sz="1200" dirty="0">
                <a:latin typeface="Epilogue SemiBold" panose="020B0604020202020204" charset="0"/>
              </a:rPr>
              <a:t>Choix du type de transmission : (Transmission de puissance par arbre) Arbre de transmission.</a:t>
            </a:r>
          </a:p>
          <a:p>
            <a:pPr>
              <a:buFont typeface="+mj-lt"/>
              <a:buAutoNum type="alphaLcPeriod"/>
            </a:pPr>
            <a:endParaRPr lang="fr-FR" sz="1200" dirty="0">
              <a:latin typeface="Epilogue SemiBold" panose="020B0604020202020204" charset="0"/>
            </a:endParaRPr>
          </a:p>
          <a:p>
            <a:pPr>
              <a:buFont typeface="+mj-lt"/>
              <a:buAutoNum type="alphaLcPeriod"/>
            </a:pPr>
            <a:r>
              <a:rPr lang="fr-FR" sz="1200" dirty="0">
                <a:latin typeface="Epilogue SemiBold" panose="020B0604020202020204" charset="0"/>
              </a:rPr>
              <a:t>Choix du type d’accouplement : Joint de cardan</a:t>
            </a:r>
          </a:p>
          <a:p>
            <a:pPr>
              <a:buFont typeface="+mj-lt"/>
              <a:buAutoNum type="alphaLcPeriod"/>
            </a:pPr>
            <a:endParaRPr lang="fr-FR" sz="1200" dirty="0">
              <a:latin typeface="Epilogue SemiBold" panose="020B0604020202020204" charset="0"/>
            </a:endParaRPr>
          </a:p>
          <a:p>
            <a:pPr>
              <a:buFont typeface="+mj-lt"/>
              <a:buAutoNum type="alphaLcPeriod"/>
            </a:pPr>
            <a:r>
              <a:rPr lang="fr-FR" sz="1200" dirty="0">
                <a:latin typeface="Epilogue SemiBold" panose="020B0604020202020204" charset="0"/>
              </a:rPr>
              <a:t>Choix du roulement : Roulements a billes (6.35 mm x 10 mm)</a:t>
            </a:r>
          </a:p>
          <a:p>
            <a:pPr>
              <a:buFont typeface="+mj-lt"/>
              <a:buAutoNum type="alphaLcPeriod"/>
            </a:pPr>
            <a:endParaRPr lang="fr-FR" sz="1200" dirty="0">
              <a:latin typeface="Epilogue SemiBold" panose="020B0604020202020204" charset="0"/>
            </a:endParaRPr>
          </a:p>
          <a:p>
            <a:pPr>
              <a:buFont typeface="+mj-lt"/>
              <a:buAutoNum type="alphaLcPeriod"/>
            </a:pPr>
            <a:r>
              <a:rPr lang="fr-FR" sz="1200" dirty="0">
                <a:latin typeface="Epilogue SemiBold" panose="020B0604020202020204" charset="0"/>
              </a:rPr>
              <a:t>Choix de l’hélice : Type </a:t>
            </a:r>
            <a:r>
              <a:rPr lang="en-GB" sz="1200" dirty="0">
                <a:latin typeface="Epilogue SemiBold" panose="020B0604020202020204" charset="0"/>
              </a:rPr>
              <a:t>d'hélice fixe</a:t>
            </a:r>
            <a:r>
              <a:rPr lang="fr-FR" sz="1200" dirty="0">
                <a:latin typeface="Epilogue SemiBold" panose="020B0604020202020204" charset="0"/>
              </a:rPr>
              <a:t>.</a:t>
            </a:r>
          </a:p>
          <a:p>
            <a:pPr>
              <a:buFont typeface="+mj-lt"/>
              <a:buAutoNum type="alphaLcPeriod"/>
            </a:pPr>
            <a:endParaRPr lang="fr-FR" sz="1200" dirty="0">
              <a:latin typeface="Epilogue SemiBold" panose="020B0604020202020204" charset="0"/>
            </a:endParaRPr>
          </a:p>
          <a:p>
            <a:pPr>
              <a:buFont typeface="+mj-lt"/>
              <a:buAutoNum type="alphaLcPeriod"/>
            </a:pPr>
            <a:r>
              <a:rPr lang="fr-FR" sz="1200" dirty="0">
                <a:latin typeface="Epilogue SemiBold" panose="020B0604020202020204" charset="0"/>
              </a:rPr>
              <a:t>Choix du moteur : Moteur Brush avec les </a:t>
            </a:r>
            <a:r>
              <a:rPr lang="en-GB" sz="1200" dirty="0">
                <a:latin typeface="Epilogue SemiBold" panose="020B0604020202020204" charset="0"/>
              </a:rPr>
              <a:t>critères suivants ;</a:t>
            </a:r>
            <a:endParaRPr lang="fr-FR" sz="1200" dirty="0">
              <a:latin typeface="Epilogue SemiBold" panose="020B0604020202020204" charset="0"/>
            </a:endParaRPr>
          </a:p>
          <a:p>
            <a:endParaRPr lang="fr-FR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20A834EC-C396-8A1C-3707-736DD88A9431}"/>
              </a:ext>
            </a:extLst>
          </p:cNvPr>
          <p:cNvSpPr txBox="1">
            <a:spLocks/>
          </p:cNvSpPr>
          <p:nvPr/>
        </p:nvSpPr>
        <p:spPr>
          <a:xfrm>
            <a:off x="669820" y="179633"/>
            <a:ext cx="6977960" cy="412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buFont typeface="+mj-lt"/>
              <a:buAutoNum type="arabicPeriod" startAt="3"/>
            </a:pPr>
            <a:r>
              <a:rPr lang="fr-FR" sz="1800" dirty="0">
                <a:latin typeface="Epilogue SemiBold" panose="020B0604020202020204" charset="0"/>
              </a:rPr>
              <a:t>Choix des </a:t>
            </a:r>
            <a:r>
              <a:rPr lang="en-GB" sz="1800" dirty="0">
                <a:latin typeface="Epilogue SemiBold" panose="020B0604020202020204" charset="0"/>
              </a:rPr>
              <a:t>éléments de transmission</a:t>
            </a:r>
            <a:r>
              <a:rPr lang="fr-FR" sz="1800" dirty="0">
                <a:latin typeface="Epilogue SemiBold" panose="020B0604020202020204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E5206-3380-3AAD-63EE-5DAAE581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0" y="2658767"/>
            <a:ext cx="1885022" cy="189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15BD39-B43F-A49D-1B68-D7158B86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9" y="2571750"/>
            <a:ext cx="2619375" cy="19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3">
            <a:extLst>
              <a:ext uri="{FF2B5EF4-FFF2-40B4-BE49-F238E27FC236}">
                <a16:creationId xmlns:a16="http://schemas.microsoft.com/office/drawing/2014/main" id="{16B6EF0B-6A6A-479C-61F8-0AC8EED559A2}"/>
              </a:ext>
            </a:extLst>
          </p:cNvPr>
          <p:cNvSpPr txBox="1">
            <a:spLocks/>
          </p:cNvSpPr>
          <p:nvPr/>
        </p:nvSpPr>
        <p:spPr>
          <a:xfrm>
            <a:off x="669820" y="517534"/>
            <a:ext cx="6977960" cy="412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buFont typeface="+mj-lt"/>
              <a:buAutoNum type="alphaLcPeriod"/>
            </a:pPr>
            <a:r>
              <a:rPr lang="fr-FR" sz="1200" dirty="0">
                <a:latin typeface="Epilogue SemiBold" panose="020B0604020202020204" charset="0"/>
              </a:rPr>
              <a:t>Calcul du diamètre minimale de l’arbre de transmission.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5149745A-B7B0-E335-BDA4-978AC6AA57C3}"/>
              </a:ext>
            </a:extLst>
          </p:cNvPr>
          <p:cNvSpPr txBox="1">
            <a:spLocks/>
          </p:cNvSpPr>
          <p:nvPr/>
        </p:nvSpPr>
        <p:spPr>
          <a:xfrm>
            <a:off x="669820" y="148213"/>
            <a:ext cx="6977960" cy="412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buFont typeface="+mj-lt"/>
              <a:buAutoNum type="arabicPeriod" startAt="4"/>
            </a:pPr>
            <a:r>
              <a:rPr lang="fr-FR" sz="1800" dirty="0">
                <a:latin typeface="Epilogue SemiBold" panose="020B0604020202020204" charset="0"/>
              </a:rPr>
              <a:t>Calcul des </a:t>
            </a:r>
            <a:r>
              <a:rPr lang="en-GB" sz="1800" dirty="0">
                <a:latin typeface="Epilogue SemiBold" panose="020B0604020202020204" charset="0"/>
              </a:rPr>
              <a:t>éléments de transmission</a:t>
            </a:r>
            <a:r>
              <a:rPr lang="fr-FR" sz="1800" dirty="0">
                <a:latin typeface="Epilogue SemiBold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9C307F1-14E2-B276-38EE-BC8C3E7661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534278"/>
                  </p:ext>
                </p:extLst>
              </p:nvPr>
            </p:nvGraphicFramePr>
            <p:xfrm>
              <a:off x="2127594" y="776946"/>
              <a:ext cx="4062412" cy="1061657"/>
            </p:xfrm>
            <a:graphic>
              <a:graphicData uri="http://schemas.openxmlformats.org/drawingml/2006/table">
                <a:tbl>
                  <a:tblPr>
                    <a:tableStyleId>{F9EBB4B2-C109-4635-9753-1384A9CF0F8E}</a:tableStyleId>
                  </a:tblPr>
                  <a:tblGrid>
                    <a:gridCol w="1024572">
                      <a:extLst>
                        <a:ext uri="{9D8B030D-6E8A-4147-A177-3AD203B41FA5}">
                          <a16:colId xmlns:a16="http://schemas.microsoft.com/office/drawing/2014/main" val="3093032635"/>
                        </a:ext>
                      </a:extLst>
                    </a:gridCol>
                    <a:gridCol w="1605280">
                      <a:extLst>
                        <a:ext uri="{9D8B030D-6E8A-4147-A177-3AD203B41FA5}">
                          <a16:colId xmlns:a16="http://schemas.microsoft.com/office/drawing/2014/main" val="4260649281"/>
                        </a:ext>
                      </a:extLst>
                    </a:gridCol>
                    <a:gridCol w="1432560">
                      <a:extLst>
                        <a:ext uri="{9D8B030D-6E8A-4147-A177-3AD203B41FA5}">
                          <a16:colId xmlns:a16="http://schemas.microsoft.com/office/drawing/2014/main" val="187445235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000" dirty="0">
                              <a:effectLst/>
                              <a:latin typeface="Epilogue SemiBold" panose="020B0604020202020204" charset="0"/>
                            </a:rPr>
                            <a:t>diam</a:t>
                          </a:r>
                          <a:r>
                            <a:rPr lang="fr-CM" sz="1000" dirty="0">
                              <a:effectLst/>
                              <a:latin typeface="Epilogue SemiBold" panose="020B0604020202020204" charset="0"/>
                            </a:rPr>
                            <a:t>é</a:t>
                          </a:r>
                          <a:r>
                            <a:rPr lang="en-GB" sz="1000" dirty="0">
                              <a:effectLst/>
                              <a:latin typeface="Epilogue SemiBold" panose="020B0604020202020204" charset="0"/>
                            </a:rPr>
                            <a:t>ter 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9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000">
                                    <a:effectLst/>
                                    <a:highlight>
                                      <a:srgbClr val="FFFFFF"/>
                                    </a:highlight>
                                    <a:latin typeface="Cambria Math" panose="02040503050406030204" pitchFamily="18" charset="0"/>
                                  </a:rPr>
                                  <m:t>∅≥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000" i="1">
                                            <a:effectLst/>
                                            <a:highlight>
                                              <a:srgbClr val="FFFFFF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00" i="1">
                                                <a:effectLst/>
                                                <a:highlight>
                                                  <a:srgbClr val="FFFFFF"/>
                                                </a:highligh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1000" i="1">
                                                    <a:effectLst/>
                                                    <a:highlight>
                                                      <a:srgbClr val="FFFFFF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000">
                                                    <a:effectLst/>
                                                    <a:highlight>
                                                      <a:srgbClr val="FFFFFF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𝟏𝟔</m:t>
                                                </m:r>
                                                <m:r>
                                                  <a:rPr lang="en-GB" sz="1000">
                                                    <a:effectLst/>
                                                    <a:highlight>
                                                      <a:srgbClr val="FFFFFF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×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000" i="1">
                                                        <a:effectLst/>
                                                        <a:highlight>
                                                          <a:srgbClr val="FFFFFF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000">
                                                        <a:effectLst/>
                                                        <a:highlight>
                                                          <a:srgbClr val="FFFFFF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𝑴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000">
                                                        <a:effectLst/>
                                                        <a:highlight>
                                                          <a:srgbClr val="FFFFFF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𝒕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GB" sz="1000">
                                                    <a:effectLst/>
                                                    <a:highlight>
                                                      <a:srgbClr val="FFFFFF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𝝅</m:t>
                                                </m:r>
                                                <m:r>
                                                  <a:rPr lang="en-GB" sz="1000">
                                                    <a:effectLst/>
                                                    <a:highlight>
                                                      <a:srgbClr val="FFFFFF"/>
                                                    </a:highlight>
                                                    <a:latin typeface="Cambria Math" panose="02040503050406030204" pitchFamily="18" charset="0"/>
                                                  </a:rPr>
                                                  <m:t>×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000" i="1">
                                                        <a:effectLst/>
                                                        <a:highlight>
                                                          <a:srgbClr val="FFFFFF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000">
                                                        <a:effectLst/>
                                                        <a:highlight>
                                                          <a:srgbClr val="FFFFFF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000">
                                                        <a:effectLst/>
                                                        <a:highlight>
                                                          <a:srgbClr val="FFFFFF"/>
                                                        </a:highlight>
                                                        <a:latin typeface="Cambria Math" panose="02040503050406030204" pitchFamily="18" charset="0"/>
                                                      </a:rPr>
                                                      <m:t>𝒂𝒅𝒎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en-GB" sz="100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GB" sz="100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1000">
                                        <a:effectLst/>
                                        <a:highlight>
                                          <a:srgbClr val="FFFF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000" dirty="0">
                            <a:effectLst/>
                            <a:highlight>
                              <a:srgbClr val="FFFFFF"/>
                            </a:highlight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9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000" smtClean="0">
                                    <a:effectLst/>
                                    <a:highlight>
                                      <a:srgbClr val="FFFFFF"/>
                                    </a:highlight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000" smtClean="0">
                                    <a:effectLst/>
                                    <a:highlight>
                                      <a:srgbClr val="FFFFFF"/>
                                    </a:highlight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GB" sz="1000" smtClean="0">
                                    <a:effectLst/>
                                    <a:highlight>
                                      <a:srgbClr val="FFFFFF"/>
                                    </a:highlight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1000" smtClean="0">
                                    <a:effectLst/>
                                    <a:highlight>
                                      <a:srgbClr val="FFFFFF"/>
                                    </a:highlight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1000" smtClean="0">
                                    <a:effectLst/>
                                    <a:highlight>
                                      <a:srgbClr val="FFFFFF"/>
                                    </a:highlight>
                                    <a:latin typeface="Cambria Math" panose="02040503050406030204" pitchFamily="18" charset="0"/>
                                  </a:rPr>
                                  <m:t>𝟑𝟑</m:t>
                                </m:r>
                                <m:r>
                                  <a:rPr lang="en-GB" sz="1000" b="0" i="0" smtClean="0">
                                    <a:effectLst/>
                                    <a:highlight>
                                      <a:srgbClr val="FFFFFF"/>
                                    </a:highlight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sz="1000">
                                    <a:effectLst/>
                                    <a:highlight>
                                      <a:srgbClr val="FFFFFF"/>
                                    </a:highlight>
                                    <a:latin typeface="Cambria Math" panose="02040503050406030204" pitchFamily="18" charset="0"/>
                                  </a:rPr>
                                  <m:t>𝒎𝒎</m:t>
                                </m:r>
                              </m:oMath>
                            </m:oMathPara>
                          </a14:m>
                          <a:endParaRPr lang="en-US" sz="1000" dirty="0">
                            <a:effectLst/>
                            <a:highlight>
                              <a:srgbClr val="FFFFFF"/>
                            </a:highlight>
                            <a:latin typeface="Epilogue SemiBold" panose="020B0604020202020204" charset="0"/>
                          </a:endParaRPr>
                        </a:p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GB" sz="1000" dirty="0">
                              <a:effectLst/>
                              <a:highlight>
                                <a:srgbClr val="FFFFFF"/>
                              </a:highlight>
                              <a:latin typeface="Epilogue SemiBold" panose="020B0604020202020204" charset="0"/>
                            </a:rPr>
                            <a:t>fixe d= 6.35 mm</a:t>
                          </a:r>
                          <a:endParaRPr lang="en-US" sz="1000" dirty="0">
                            <a:effectLst/>
                            <a:highlight>
                              <a:srgbClr val="FFFFFF"/>
                            </a:highlight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598668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000" dirty="0">
                              <a:effectLst/>
                              <a:latin typeface="Epilogue SemiBold" panose="020B0604020202020204" charset="0"/>
                            </a:rPr>
                            <a:t>Longueur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000" b="1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Epilogue SemiBold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Arbitraire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000" dirty="0">
                              <a:effectLst/>
                              <a:latin typeface="Epilogue SemiBold" panose="020B0604020202020204" charset="0"/>
                            </a:rPr>
                            <a:t>L= 300 mm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163030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9C307F1-14E2-B276-38EE-BC8C3E7661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534278"/>
                  </p:ext>
                </p:extLst>
              </p:nvPr>
            </p:nvGraphicFramePr>
            <p:xfrm>
              <a:off x="2127594" y="776946"/>
              <a:ext cx="4062412" cy="1061657"/>
            </p:xfrm>
            <a:graphic>
              <a:graphicData uri="http://schemas.openxmlformats.org/drawingml/2006/table">
                <a:tbl>
                  <a:tblPr>
                    <a:tableStyleId>{F9EBB4B2-C109-4635-9753-1384A9CF0F8E}</a:tableStyleId>
                  </a:tblPr>
                  <a:tblGrid>
                    <a:gridCol w="1024572">
                      <a:extLst>
                        <a:ext uri="{9D8B030D-6E8A-4147-A177-3AD203B41FA5}">
                          <a16:colId xmlns:a16="http://schemas.microsoft.com/office/drawing/2014/main" val="3093032635"/>
                        </a:ext>
                      </a:extLst>
                    </a:gridCol>
                    <a:gridCol w="1605280">
                      <a:extLst>
                        <a:ext uri="{9D8B030D-6E8A-4147-A177-3AD203B41FA5}">
                          <a16:colId xmlns:a16="http://schemas.microsoft.com/office/drawing/2014/main" val="4260649281"/>
                        </a:ext>
                      </a:extLst>
                    </a:gridCol>
                    <a:gridCol w="1432560">
                      <a:extLst>
                        <a:ext uri="{9D8B030D-6E8A-4147-A177-3AD203B41FA5}">
                          <a16:colId xmlns:a16="http://schemas.microsoft.com/office/drawing/2014/main" val="1874452354"/>
                        </a:ext>
                      </a:extLst>
                    </a:gridCol>
                  </a:tblGrid>
                  <a:tr h="895287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000" dirty="0">
                              <a:effectLst/>
                              <a:latin typeface="Epilogue SemiBold" panose="020B0604020202020204" charset="0"/>
                            </a:rPr>
                            <a:t>diam</a:t>
                          </a:r>
                          <a:r>
                            <a:rPr lang="fr-CM" sz="1000" dirty="0">
                              <a:effectLst/>
                              <a:latin typeface="Epilogue SemiBold" panose="020B0604020202020204" charset="0"/>
                            </a:rPr>
                            <a:t>é</a:t>
                          </a:r>
                          <a:r>
                            <a:rPr lang="en-GB" sz="1000" dirty="0">
                              <a:effectLst/>
                              <a:latin typeface="Epilogue SemiBold" panose="020B0604020202020204" charset="0"/>
                            </a:rPr>
                            <a:t>ter 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4015" t="-2027" r="-89394" b="-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4255" t="-2027" r="-426" b="-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866812"/>
                      </a:ext>
                    </a:extLst>
                  </a:tr>
                  <a:tr h="16637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000" dirty="0">
                              <a:effectLst/>
                              <a:latin typeface="Epilogue SemiBold" panose="020B0604020202020204" charset="0"/>
                            </a:rPr>
                            <a:t>Longueur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000" b="1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Epilogue SemiBold" panose="020B0604020202020204" charset="0"/>
                              <a:ea typeface="Arial"/>
                              <a:cs typeface="Arial"/>
                              <a:sym typeface="Arial"/>
                            </a:rPr>
                            <a:t>Arbitraire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000" dirty="0">
                              <a:effectLst/>
                              <a:latin typeface="Epilogue SemiBold" panose="020B0604020202020204" charset="0"/>
                            </a:rPr>
                            <a:t>L= 300 mm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163030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ubtitle 3">
            <a:extLst>
              <a:ext uri="{FF2B5EF4-FFF2-40B4-BE49-F238E27FC236}">
                <a16:creationId xmlns:a16="http://schemas.microsoft.com/office/drawing/2014/main" id="{95098762-CAE2-6168-0C8D-DF9AA5A5C6BF}"/>
              </a:ext>
            </a:extLst>
          </p:cNvPr>
          <p:cNvSpPr txBox="1">
            <a:spLocks/>
          </p:cNvSpPr>
          <p:nvPr/>
        </p:nvSpPr>
        <p:spPr>
          <a:xfrm>
            <a:off x="1792870" y="2055806"/>
            <a:ext cx="5558260" cy="412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3" indent="-342900">
              <a:buFont typeface="+mj-lt"/>
              <a:buAutoNum type="alphaLcPeriod" startAt="2"/>
            </a:pPr>
            <a:r>
              <a:rPr lang="fr-FR" sz="1200" dirty="0">
                <a:latin typeface="Epilogue SemiBold" panose="020B0604020202020204" charset="0"/>
              </a:rPr>
              <a:t>Calcul  des diamètres de </a:t>
            </a:r>
            <a:r>
              <a:rPr lang="fr-CM" sz="1200" dirty="0">
                <a:latin typeface="Epilogue SemiBold" panose="020B0604020202020204" charset="0"/>
              </a:rPr>
              <a:t>l’hélice.</a:t>
            </a:r>
            <a:endParaRPr lang="fr-FR" sz="1200" dirty="0">
              <a:latin typeface="Epilogue SemiBol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934619A-7899-83A9-252C-B5F35EE8FE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483868"/>
                  </p:ext>
                </p:extLst>
              </p:nvPr>
            </p:nvGraphicFramePr>
            <p:xfrm>
              <a:off x="1070319" y="2387386"/>
              <a:ext cx="7003362" cy="2413383"/>
            </p:xfrm>
            <a:graphic>
              <a:graphicData uri="http://schemas.openxmlformats.org/drawingml/2006/table">
                <a:tbl>
                  <a:tblPr>
                    <a:tableStyleId>{F9EBB4B2-C109-4635-9753-1384A9CF0F8E}</a:tableStyleId>
                  </a:tblPr>
                  <a:tblGrid>
                    <a:gridCol w="1593532">
                      <a:extLst>
                        <a:ext uri="{9D8B030D-6E8A-4147-A177-3AD203B41FA5}">
                          <a16:colId xmlns:a16="http://schemas.microsoft.com/office/drawing/2014/main" val="992519787"/>
                        </a:ext>
                      </a:extLst>
                    </a:gridCol>
                    <a:gridCol w="3322320">
                      <a:extLst>
                        <a:ext uri="{9D8B030D-6E8A-4147-A177-3AD203B41FA5}">
                          <a16:colId xmlns:a16="http://schemas.microsoft.com/office/drawing/2014/main" val="3490492560"/>
                        </a:ext>
                      </a:extLst>
                    </a:gridCol>
                    <a:gridCol w="2087510">
                      <a:extLst>
                        <a:ext uri="{9D8B030D-6E8A-4147-A177-3AD203B41FA5}">
                          <a16:colId xmlns:a16="http://schemas.microsoft.com/office/drawing/2014/main" val="1871475039"/>
                        </a:ext>
                      </a:extLst>
                    </a:gridCol>
                  </a:tblGrid>
                  <a:tr h="109774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  <a:latin typeface="Epilogue SemiBold" panose="020B0604020202020204" charset="0"/>
                            </a:rPr>
                            <a:t>diamètre extérieur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8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r>
                                  <a:rPr lang="fr-FR" sz="8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800">
                                    <a:effectLst/>
                                    <a:latin typeface="Cambria Math" panose="02040503050406030204" pitchFamily="18" charset="0"/>
                                  </a:rPr>
                                  <m:t>𝟏𝟐𝟓𝟎𝟎</m:t>
                                </m:r>
                                <m:rad>
                                  <m:rad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a:rPr lang="fr-FR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g>
                                  <m:e>
                                    <m:f>
                                      <m:fPr>
                                        <m:ctrlPr>
                                          <a:rPr lang="en-US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num>
                                      <m:den>
                                        <m:r>
                                          <a:rPr lang="fr-FR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𝑽𝒎𝒂𝒙</m:t>
                                        </m:r>
                                        <m:r>
                                          <a:rPr lang="fr-FR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r>
                                          <a:rPr lang="fr-FR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8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fr-FR" sz="8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  <m:sup>
                                            <m:r>
                                              <a:rPr lang="fr-FR" sz="8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sz="8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𝟔𝟒</m:t>
                                </m:r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fr-FR" sz="1000">
                                    <a:effectLst/>
                                    <a:latin typeface="Cambria Math" panose="02040503050406030204" pitchFamily="18" charset="0"/>
                                  </a:rPr>
                                  <m:t>𝒎𝒎</m:t>
                                </m:r>
                              </m:oMath>
                            </m:oMathPara>
                          </a14:m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6392554"/>
                      </a:ext>
                    </a:extLst>
                  </a:tr>
                  <a:tr h="204556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  <a:latin typeface="Epilogue SemiBold" panose="020B0604020202020204" charset="0"/>
                            </a:rPr>
                            <a:t>diamètre intérieur</a:t>
                          </a:r>
                          <a:endParaRPr lang="en-US" sz="100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  <a:latin typeface="Epilogue SemiBold" panose="020B0604020202020204" charset="0"/>
                            </a:rPr>
                            <a:t> 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fr-FR" sz="1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sub>
                                </m:sSub>
                                <m:r>
                                  <a:rPr lang="fr-FR" sz="10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fr-FR" sz="1000" b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1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𝟑𝟓𝐦𝐦</m:t>
                                </m:r>
                              </m:oMath>
                            </m:oMathPara>
                          </a14:m>
                          <a:endParaRPr lang="en-US" sz="1000" b="1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41448615"/>
                      </a:ext>
                    </a:extLst>
                  </a:tr>
                  <a:tr h="27940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  <a:latin typeface="Epilogue SemiBold" panose="020B0604020202020204" charset="0"/>
                            </a:rPr>
                            <a:t>Pas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800" b="1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𝑷𝒊𝒕𝒄𝒉</m:t>
                                </m:r>
                                <m:r>
                                  <a:rPr lang="fr-FR" sz="800" b="1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 =</m:t>
                                </m:r>
                                <m:f>
                                  <m:fPr>
                                    <m:ctrlPr>
                                      <a:rPr lang="en-US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𝟐</m:t>
                                    </m:r>
                                    <m:r>
                                      <a:rPr lang="fr-FR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.</m:t>
                                    </m:r>
                                    <m:r>
                                      <a:rPr lang="fr-FR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𝟒𝟖</m:t>
                                    </m:r>
                                    <m:r>
                                      <a:rPr lang="fr-FR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×</m:t>
                                    </m:r>
                                    <m:r>
                                      <a:rPr lang="fr-FR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𝑫</m:t>
                                    </m:r>
                                    <m:r>
                                      <a:rPr lang="fr-FR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×</m:t>
                                    </m:r>
                                    <m:r>
                                      <a:rPr lang="fr-FR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𝑽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800" b="1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800" b="1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fr-FR" sz="800" b="1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𝟎</m:t>
                                        </m:r>
                                        <m:r>
                                          <a:rPr lang="fr-FR" sz="800" b="1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.</m:t>
                                        </m:r>
                                        <m:r>
                                          <a:rPr lang="fr-FR" sz="800" b="1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𝟏𝟖𝟔</m:t>
                                        </m:r>
                                      </m:sup>
                                    </m:sSup>
                                    <m:r>
                                      <a:rPr lang="fr-FR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sz="800" b="1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800" b="1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𝑵</m:t>
                                        </m:r>
                                      </m:e>
                                      <m:sup>
                                        <m:r>
                                          <a:rPr lang="fr-FR" sz="800" b="1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𝟎</m:t>
                                        </m:r>
                                        <m:r>
                                          <a:rPr lang="fr-FR" sz="800" b="1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.</m:t>
                                        </m:r>
                                        <m:r>
                                          <a:rPr lang="fr-FR" sz="800" b="1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𝟑𝟕𝟒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8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0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  <m:r>
                                  <a:rPr lang="en-GB" sz="10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𝐚𝐬</m:t>
                                </m:r>
                                <m:r>
                                  <a:rPr lang="fr-FR" sz="10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0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𝟏𝟎𝟏</m:t>
                                </m:r>
                                <m:r>
                                  <a:rPr lang="en-GB" sz="10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10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fr-FR" sz="1000" b="1"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fr-FR" sz="1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en-US" sz="1000" b="1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3812733"/>
                      </a:ext>
                    </a:extLst>
                  </a:tr>
                  <a:tr h="27940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fr-FR" sz="1000">
                              <a:effectLst/>
                              <a:latin typeface="Epilogue SemiBold" panose="020B0604020202020204" charset="0"/>
                            </a:rPr>
                            <a:t>efficacité de l'hélice</a:t>
                          </a:r>
                          <a:endParaRPr lang="en-US" sz="100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𝑹𝒅𝒎𝒕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𝟑𝟓𝟎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𝟓𝟔𝟏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𝟎𝟏𝟖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00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p>
                                    <m:r>
                                      <a:rPr lang="fr-FR" sz="100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𝟎𝟏𝟗𝟏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00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p>
                                    <m:r>
                                      <a:rPr lang="fr-FR" sz="100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𝟎𝟏𝟑</m:t>
                                </m:r>
                                <m:r>
                                  <a:rPr lang="fr-FR" sz="10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00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p>
                                    <m:r>
                                      <a:rPr lang="fr-FR" sz="100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000" dirty="0">
                            <a:latin typeface="Epilogue SemiBold" panose="020B060402020202020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0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𝐑𝐝𝐦𝐭</m:t>
                                </m:r>
                                <m:r>
                                  <a:rPr lang="fr-FR" sz="10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0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FR" sz="10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10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𝟕𝟐𝟓</m:t>
                                </m:r>
                              </m:oMath>
                            </m:oMathPara>
                          </a14:m>
                          <a:endParaRPr lang="en-US" sz="1000" b="1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54778200"/>
                      </a:ext>
                    </a:extLst>
                  </a:tr>
                  <a:tr h="27940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fr-FR" sz="1000" dirty="0">
                              <a:effectLst/>
                              <a:latin typeface="Epilogue SemiBold" panose="020B0604020202020204" charset="0"/>
                            </a:rPr>
                            <a:t>puissance de l'hélice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800" b="1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𝑹𝒅𝒎𝒕</m:t>
                                </m:r>
                                <m:r>
                                  <a:rPr lang="fr-FR" sz="800" b="1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𝑷𝒉</m:t>
                                    </m:r>
                                  </m:num>
                                  <m:den>
                                    <m:r>
                                      <a:rPr lang="fr-FR" sz="800" b="1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𝑷</m:t>
                                    </m:r>
                                  </m:den>
                                </m:f>
                                <m:r>
                                  <a:rPr lang="fr-FR" sz="800" b="1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      ⇒</m:t>
                                </m:r>
                                <m:r>
                                  <a:rPr lang="fr-FR" sz="800" b="1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𝑷𝒉</m:t>
                                </m:r>
                                <m:r>
                                  <a:rPr lang="fr-FR" sz="800" b="1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=</m:t>
                                </m:r>
                                <m:r>
                                  <a:rPr lang="fr-FR" sz="800" b="1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𝑹𝒅𝒎𝒕</m:t>
                                </m:r>
                                <m:r>
                                  <a:rPr lang="fr-FR" sz="800" b="1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fr-FR" sz="800" b="1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sz="800" b="1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0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𝐏𝐡</m:t>
                                </m:r>
                                <m:r>
                                  <a:rPr lang="fr-FR" sz="10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0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FR" sz="10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10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𝟕𝟐𝟒</m:t>
                                </m:r>
                                <m:r>
                                  <a:rPr lang="fr-FR" sz="10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fr-FR" sz="10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  <m:r>
                                  <a:rPr lang="fr-FR" sz="10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0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𝟕𝟐</m:t>
                                </m:r>
                                <m:r>
                                  <a:rPr lang="fr-FR" sz="10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10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fr-FR" sz="1000" b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oMath>
                            </m:oMathPara>
                          </a14:m>
                          <a:endParaRPr lang="en-US" sz="1000" b="1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695817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934619A-7899-83A9-252C-B5F35EE8FE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483868"/>
                  </p:ext>
                </p:extLst>
              </p:nvPr>
            </p:nvGraphicFramePr>
            <p:xfrm>
              <a:off x="1070319" y="2387386"/>
              <a:ext cx="7003362" cy="2413383"/>
            </p:xfrm>
            <a:graphic>
              <a:graphicData uri="http://schemas.openxmlformats.org/drawingml/2006/table">
                <a:tbl>
                  <a:tblPr>
                    <a:tableStyleId>{F9EBB4B2-C109-4635-9753-1384A9CF0F8E}</a:tableStyleId>
                  </a:tblPr>
                  <a:tblGrid>
                    <a:gridCol w="1593532">
                      <a:extLst>
                        <a:ext uri="{9D8B030D-6E8A-4147-A177-3AD203B41FA5}">
                          <a16:colId xmlns:a16="http://schemas.microsoft.com/office/drawing/2014/main" val="992519787"/>
                        </a:ext>
                      </a:extLst>
                    </a:gridCol>
                    <a:gridCol w="3322320">
                      <a:extLst>
                        <a:ext uri="{9D8B030D-6E8A-4147-A177-3AD203B41FA5}">
                          <a16:colId xmlns:a16="http://schemas.microsoft.com/office/drawing/2014/main" val="3490492560"/>
                        </a:ext>
                      </a:extLst>
                    </a:gridCol>
                    <a:gridCol w="2087510">
                      <a:extLst>
                        <a:ext uri="{9D8B030D-6E8A-4147-A177-3AD203B41FA5}">
                          <a16:colId xmlns:a16="http://schemas.microsoft.com/office/drawing/2014/main" val="1871475039"/>
                        </a:ext>
                      </a:extLst>
                    </a:gridCol>
                  </a:tblGrid>
                  <a:tr h="641858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  <a:latin typeface="Epilogue SemiBold" panose="020B0604020202020204" charset="0"/>
                            </a:rPr>
                            <a:t>diamètre extérieur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8257" t="-2830" r="-63119" b="-27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569" t="-2830" r="-292" b="-27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392554"/>
                      </a:ext>
                    </a:extLst>
                  </a:tr>
                  <a:tr h="350711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  <a:latin typeface="Epilogue SemiBold" panose="020B0604020202020204" charset="0"/>
                            </a:rPr>
                            <a:t>diamètre intérieur</a:t>
                          </a:r>
                          <a:endParaRPr lang="en-US" sz="100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  <a:latin typeface="Epilogue SemiBold" panose="020B0604020202020204" charset="0"/>
                            </a:rPr>
                            <a:t> 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569" t="-191228" r="-292" b="-4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1448615"/>
                      </a:ext>
                    </a:extLst>
                  </a:tr>
                  <a:tr h="44392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  <a:latin typeface="Epilogue SemiBold" panose="020B0604020202020204" charset="0"/>
                            </a:rPr>
                            <a:t>Pas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8257" t="-227397" r="-63119" b="-2232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569" t="-227397" r="-292" b="-2232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812733"/>
                      </a:ext>
                    </a:extLst>
                  </a:tr>
                  <a:tr h="529146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fr-FR" sz="1000">
                              <a:effectLst/>
                              <a:latin typeface="Epilogue SemiBold" panose="020B0604020202020204" charset="0"/>
                            </a:rPr>
                            <a:t>efficacité de l'hélice</a:t>
                          </a:r>
                          <a:endParaRPr lang="en-US" sz="100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8257" t="-274713" r="-63119" b="-87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569" t="-274713" r="-292" b="-873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4778200"/>
                      </a:ext>
                    </a:extLst>
                  </a:tr>
                  <a:tr h="4477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fr-FR" sz="1000" dirty="0">
                              <a:effectLst/>
                              <a:latin typeface="Epilogue SemiBold" panose="020B0604020202020204" charset="0"/>
                            </a:rPr>
                            <a:t>puissance de l'hélice</a:t>
                          </a:r>
                          <a:endParaRPr lang="en-US" sz="1000" dirty="0">
                            <a:effectLst/>
                            <a:latin typeface="Epilogue SemiBold" panose="020B0604020202020204" charset="0"/>
                            <a:ea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8257" t="-440541" r="-63119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569" t="-440541" r="-292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5817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0335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3">
            <a:extLst>
              <a:ext uri="{FF2B5EF4-FFF2-40B4-BE49-F238E27FC236}">
                <a16:creationId xmlns:a16="http://schemas.microsoft.com/office/drawing/2014/main" id="{5149745A-B7B0-E335-BDA4-978AC6AA57C3}"/>
              </a:ext>
            </a:extLst>
          </p:cNvPr>
          <p:cNvSpPr txBox="1">
            <a:spLocks/>
          </p:cNvSpPr>
          <p:nvPr/>
        </p:nvSpPr>
        <p:spPr>
          <a:xfrm>
            <a:off x="669820" y="148213"/>
            <a:ext cx="6977960" cy="412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buFont typeface="+mj-lt"/>
              <a:buAutoNum type="arabicPeriod" startAt="4"/>
            </a:pPr>
            <a:r>
              <a:rPr lang="fr-FR" sz="1800" dirty="0">
                <a:latin typeface="Epilogue SemiBold" panose="020B0604020202020204" charset="0"/>
              </a:rPr>
              <a:t>Calcul des </a:t>
            </a:r>
            <a:r>
              <a:rPr lang="en-GB" sz="1800" dirty="0">
                <a:latin typeface="Epilogue SemiBold" panose="020B0604020202020204" charset="0"/>
              </a:rPr>
              <a:t>éléments de transmission</a:t>
            </a:r>
            <a:r>
              <a:rPr lang="fr-FR" sz="1800" dirty="0">
                <a:latin typeface="Epilogue SemiBold" panose="020B0604020202020204" charset="0"/>
              </a:rPr>
              <a:t>.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95098762-CAE2-6168-0C8D-DF9AA5A5C6BF}"/>
              </a:ext>
            </a:extLst>
          </p:cNvPr>
          <p:cNvSpPr txBox="1">
            <a:spLocks/>
          </p:cNvSpPr>
          <p:nvPr/>
        </p:nvSpPr>
        <p:spPr>
          <a:xfrm>
            <a:off x="1792870" y="561013"/>
            <a:ext cx="5558260" cy="412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3" indent="-342900">
              <a:buFont typeface="+mj-lt"/>
              <a:buAutoNum type="alphaLcPeriod" startAt="2"/>
            </a:pPr>
            <a:r>
              <a:rPr lang="fr-FR" sz="1200" dirty="0">
                <a:latin typeface="Epilogue SemiBold" panose="020B0604020202020204" charset="0"/>
              </a:rPr>
              <a:t>Calcul  des diamètres de </a:t>
            </a:r>
            <a:r>
              <a:rPr lang="fr-CM" sz="1200" dirty="0">
                <a:latin typeface="Epilogue SemiBold" panose="020B0604020202020204" charset="0"/>
              </a:rPr>
              <a:t>l’hélice.</a:t>
            </a:r>
            <a:endParaRPr lang="fr-FR" sz="1200" dirty="0">
              <a:latin typeface="Epilogue SemiBol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2F238-450E-8691-EA03-B880D6B1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50" y="841733"/>
            <a:ext cx="2139130" cy="1335295"/>
          </a:xfrm>
          <a:prstGeom prst="rect">
            <a:avLst/>
          </a:prstGeom>
        </p:spPr>
      </p:pic>
      <p:pic>
        <p:nvPicPr>
          <p:cNvPr id="4" name="Image 1">
            <a:extLst>
              <a:ext uri="{FF2B5EF4-FFF2-40B4-BE49-F238E27FC236}">
                <a16:creationId xmlns:a16="http://schemas.microsoft.com/office/drawing/2014/main" id="{2EE06BD1-B05B-4F02-914F-4DB42A7E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48047" y="427047"/>
            <a:ext cx="2668257" cy="3384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147D8-7A98-86BD-48D3-B1B7EA745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0" y="2746896"/>
            <a:ext cx="4685160" cy="1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3">
            <a:extLst>
              <a:ext uri="{FF2B5EF4-FFF2-40B4-BE49-F238E27FC236}">
                <a16:creationId xmlns:a16="http://schemas.microsoft.com/office/drawing/2014/main" id="{5149745A-B7B0-E335-BDA4-978AC6AA57C3}"/>
              </a:ext>
            </a:extLst>
          </p:cNvPr>
          <p:cNvSpPr txBox="1">
            <a:spLocks/>
          </p:cNvSpPr>
          <p:nvPr/>
        </p:nvSpPr>
        <p:spPr>
          <a:xfrm>
            <a:off x="669820" y="148213"/>
            <a:ext cx="6977960" cy="412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buFont typeface="+mj-lt"/>
              <a:buAutoNum type="arabicPeriod" startAt="5"/>
            </a:pPr>
            <a:r>
              <a:rPr lang="fr-FR" sz="1800" dirty="0">
                <a:latin typeface="Epilogue SemiBold" panose="020B0604020202020204" charset="0"/>
              </a:rPr>
              <a:t>Conception </a:t>
            </a:r>
            <a:r>
              <a:rPr lang="en-GB" sz="1800" dirty="0">
                <a:latin typeface="Epilogue SemiBold" panose="020B0604020202020204" charset="0"/>
              </a:rPr>
              <a:t>assistée par ordinateur (CAO)</a:t>
            </a:r>
            <a:r>
              <a:rPr lang="fr-FR" sz="1800" dirty="0">
                <a:latin typeface="Epilogue SemiBold" panose="020B060402020202020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2CE70-F20C-FC36-3493-D4CF87DBE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24" b="92353" l="9390" r="91315">
                        <a14:foregroundMark x1="43897" y1="67353" x2="43192" y2="67353"/>
                        <a14:foregroundMark x1="38028" y1="71176" x2="40845" y2="69118"/>
                        <a14:foregroundMark x1="33568" y1="76176" x2="35915" y2="76176"/>
                        <a14:foregroundMark x1="76056" y1="9412" x2="74883" y2="8824"/>
                        <a14:foregroundMark x1="90845" y1="24412" x2="91549" y2="36176"/>
                        <a14:foregroundMark x1="10798" y1="92353" x2="11502" y2="92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1207" y="561013"/>
            <a:ext cx="5280128" cy="42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72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29BD36-D78D-404A-F0B3-AA30C304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1760"/>
            <a:ext cx="7704000" cy="572700"/>
          </a:xfrm>
        </p:spPr>
        <p:txBody>
          <a:bodyPr/>
          <a:lstStyle/>
          <a:p>
            <a:pPr algn="ctr"/>
            <a:r>
              <a:rPr lang="fr-FR" sz="2400" dirty="0"/>
              <a:t>Système de </a:t>
            </a:r>
            <a:r>
              <a:rPr lang="en-GB" sz="2400" dirty="0"/>
              <a:t>refroidissement</a:t>
            </a:r>
            <a:r>
              <a:rPr lang="fr-FR" sz="24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57505-D3AA-6E77-8132-571A7AB98B15}"/>
              </a:ext>
            </a:extLst>
          </p:cNvPr>
          <p:cNvSpPr txBox="1"/>
          <p:nvPr/>
        </p:nvSpPr>
        <p:spPr>
          <a:xfrm>
            <a:off x="1198880" y="769615"/>
            <a:ext cx="7071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Epilogue SemiBold" panose="020B0604020202020204" charset="0"/>
              </a:rPr>
              <a:t>Types de refroidissement </a:t>
            </a:r>
            <a:r>
              <a:rPr lang="en-GB" sz="1200" dirty="0">
                <a:latin typeface="Epilogue SemiBold" panose="020B0604020202020204" charset="0"/>
              </a:rPr>
              <a:t>: Refroidissement aérien</a:t>
            </a:r>
          </a:p>
          <a:p>
            <a:endParaRPr lang="en-GB" sz="1200" dirty="0">
              <a:latin typeface="Epilogue SemiBold" panose="020B0604020202020204" charset="0"/>
            </a:endParaRP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Epilogue SemiBold" panose="020B0604020202020204" charset="0"/>
              </a:rPr>
              <a:t>Composant du </a:t>
            </a:r>
            <a:r>
              <a:rPr lang="en-GB" sz="1200" dirty="0">
                <a:solidFill>
                  <a:schemeClr val="tx1"/>
                </a:solidFill>
                <a:latin typeface="Epilogue SemiBold" panose="020B0604020202020204" charset="0"/>
              </a:rPr>
              <a:t>système </a:t>
            </a:r>
            <a:endParaRPr lang="fr-FR" sz="1200" dirty="0">
              <a:solidFill>
                <a:schemeClr val="tx1"/>
              </a:solidFill>
              <a:latin typeface="Epilogue SemiBold" panose="020B0604020202020204" charset="0"/>
            </a:endParaRPr>
          </a:p>
          <a:p>
            <a:pPr marL="285750" indent="-285750" algn="l">
              <a:buFont typeface="+mj-lt"/>
              <a:buAutoNum type="romanLcPeriod"/>
            </a:pPr>
            <a:r>
              <a:rPr lang="fr-FR" sz="1200" dirty="0">
                <a:latin typeface="Epilogue SemiBold" panose="020B0604020202020204" charset="0"/>
              </a:rPr>
              <a:t>Un ou plusieurs ventilateurs qui aspirent l'air et le font circuler à travers le moteur.</a:t>
            </a:r>
          </a:p>
          <a:p>
            <a:pPr marL="285750" indent="-285750" algn="l">
              <a:buFont typeface="+mj-lt"/>
              <a:buAutoNum type="romanLcPeriod"/>
            </a:pPr>
            <a:r>
              <a:rPr lang="fr-FR" sz="1200" dirty="0">
                <a:latin typeface="Epilogue SemiBold" panose="020B0604020202020204" charset="0"/>
              </a:rPr>
              <a:t>Un radiateur ou un échangeur de chaleur où l'air circule pour absorber la chaleur du moteur.</a:t>
            </a:r>
          </a:p>
          <a:p>
            <a:pPr marL="285750" indent="-285750" algn="l">
              <a:buFont typeface="+mj-lt"/>
              <a:buAutoNum type="romanLcPeriod"/>
            </a:pPr>
            <a:r>
              <a:rPr lang="fr-FR" sz="1200" dirty="0">
                <a:latin typeface="Epilogue SemiBold" panose="020B0604020202020204" charset="0"/>
              </a:rPr>
              <a:t>Des conduits pour guider la circulation de l'air.</a:t>
            </a:r>
          </a:p>
          <a:p>
            <a:endParaRPr lang="fr-FR" sz="1200" dirty="0">
              <a:latin typeface="Epilogue SemiBold" panose="020B060402020202020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AE8DC21-5CB3-EFB1-D6AB-2ABAA1368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534708"/>
              </p:ext>
            </p:extLst>
          </p:nvPr>
        </p:nvGraphicFramePr>
        <p:xfrm>
          <a:off x="1666239" y="2181225"/>
          <a:ext cx="4972686" cy="2453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718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5800" r="9560"/>
          <a:stretch/>
        </p:blipFill>
        <p:spPr>
          <a:xfrm>
            <a:off x="0" y="-87625"/>
            <a:ext cx="3229798" cy="5231098"/>
          </a:xfrm>
          <a:prstGeom prst="rect">
            <a:avLst/>
          </a:prstGeom>
        </p:spPr>
      </p:pic>
      <p:pic>
        <p:nvPicPr>
          <p:cNvPr id="508" name="Google Shape;508;p4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6658043">
            <a:off x="-162200" y="3626884"/>
            <a:ext cx="2862026" cy="26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9"/>
          <p:cNvSpPr txBox="1">
            <a:spLocks noGrp="1"/>
          </p:cNvSpPr>
          <p:nvPr>
            <p:ph type="title"/>
          </p:nvPr>
        </p:nvSpPr>
        <p:spPr>
          <a:xfrm>
            <a:off x="4562475" y="715311"/>
            <a:ext cx="3519600" cy="13429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MIA</a:t>
            </a:r>
            <a:endParaRPr sz="6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Google Shape;511;p49"/>
          <p:cNvSpPr/>
          <p:nvPr/>
        </p:nvSpPr>
        <p:spPr>
          <a:xfrm rot="-5400000">
            <a:off x="-598941" y="1317953"/>
            <a:ext cx="7418713" cy="646182"/>
          </a:xfrm>
          <a:custGeom>
            <a:avLst/>
            <a:gdLst/>
            <a:ahLst/>
            <a:cxnLst/>
            <a:rect l="l" t="t" r="r" b="b"/>
            <a:pathLst>
              <a:path w="7291118" h="1260842" extrusionOk="0">
                <a:moveTo>
                  <a:pt x="7291119" y="1260843"/>
                </a:moveTo>
                <a:lnTo>
                  <a:pt x="1221" y="1260843"/>
                </a:lnTo>
                <a:cubicBezTo>
                  <a:pt x="-700" y="1238078"/>
                  <a:pt x="-344" y="1215384"/>
                  <a:pt x="2217" y="1192619"/>
                </a:cubicBezTo>
                <a:cubicBezTo>
                  <a:pt x="26547" y="981614"/>
                  <a:pt x="250784" y="846233"/>
                  <a:pt x="508955" y="805825"/>
                </a:cubicBezTo>
                <a:cubicBezTo>
                  <a:pt x="785907" y="762428"/>
                  <a:pt x="926411" y="866223"/>
                  <a:pt x="1192692" y="932811"/>
                </a:cubicBezTo>
                <a:cubicBezTo>
                  <a:pt x="1753283" y="1072959"/>
                  <a:pt x="2381388" y="707081"/>
                  <a:pt x="2690140" y="461644"/>
                </a:cubicBezTo>
                <a:cubicBezTo>
                  <a:pt x="2940059" y="262947"/>
                  <a:pt x="3167639" y="1931"/>
                  <a:pt x="3568092" y="10"/>
                </a:cubicBezTo>
                <a:cubicBezTo>
                  <a:pt x="4246209" y="-3049"/>
                  <a:pt x="4824586" y="725933"/>
                  <a:pt x="5515651" y="778293"/>
                </a:cubicBezTo>
                <a:cubicBezTo>
                  <a:pt x="5914111" y="808457"/>
                  <a:pt x="6244846" y="597595"/>
                  <a:pt x="6645300" y="688513"/>
                </a:cubicBezTo>
                <a:cubicBezTo>
                  <a:pt x="6900198" y="746280"/>
                  <a:pt x="7122585" y="922638"/>
                  <a:pt x="7228514" y="1112016"/>
                </a:cubicBezTo>
                <a:cubicBezTo>
                  <a:pt x="7255974" y="1161103"/>
                  <a:pt x="7276463" y="1210831"/>
                  <a:pt x="7290976" y="12607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-1033171" y="3277121"/>
            <a:ext cx="2537462" cy="265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9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514" name="Google Shape;514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B64873-2C7C-26D3-A973-E8D6DF090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73849">
            <a:off x="3482567" y="2375796"/>
            <a:ext cx="2065430" cy="2065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808FF-7861-6754-8927-5E49A4D7D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3303" y="2256029"/>
            <a:ext cx="2044039" cy="20353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50" r="42197"/>
          <a:stretch/>
        </p:blipFill>
        <p:spPr>
          <a:xfrm>
            <a:off x="5914200" y="-87625"/>
            <a:ext cx="3229800" cy="5231100"/>
          </a:xfrm>
          <a:prstGeom prst="rect">
            <a:avLst/>
          </a:prstGeom>
        </p:spPr>
      </p:pic>
      <p:sp>
        <p:nvSpPr>
          <p:cNvPr id="417" name="Google Shape;417;p41"/>
          <p:cNvSpPr/>
          <p:nvPr/>
        </p:nvSpPr>
        <p:spPr>
          <a:xfrm rot="5400000" flipH="1">
            <a:off x="3422973" y="2340849"/>
            <a:ext cx="5450111" cy="510641"/>
          </a:xfrm>
          <a:custGeom>
            <a:avLst/>
            <a:gdLst/>
            <a:ahLst/>
            <a:cxnLst/>
            <a:rect l="l" t="t" r="r" b="b"/>
            <a:pathLst>
              <a:path w="7291118" h="1260842" extrusionOk="0">
                <a:moveTo>
                  <a:pt x="7291119" y="1260843"/>
                </a:moveTo>
                <a:lnTo>
                  <a:pt x="1221" y="1260843"/>
                </a:lnTo>
                <a:cubicBezTo>
                  <a:pt x="-700" y="1238078"/>
                  <a:pt x="-344" y="1215384"/>
                  <a:pt x="2217" y="1192619"/>
                </a:cubicBezTo>
                <a:cubicBezTo>
                  <a:pt x="26547" y="981614"/>
                  <a:pt x="250784" y="846233"/>
                  <a:pt x="508955" y="805825"/>
                </a:cubicBezTo>
                <a:cubicBezTo>
                  <a:pt x="785907" y="762428"/>
                  <a:pt x="926411" y="866223"/>
                  <a:pt x="1192692" y="932811"/>
                </a:cubicBezTo>
                <a:cubicBezTo>
                  <a:pt x="1753283" y="1072959"/>
                  <a:pt x="2381388" y="707081"/>
                  <a:pt x="2690140" y="461644"/>
                </a:cubicBezTo>
                <a:cubicBezTo>
                  <a:pt x="2940059" y="262947"/>
                  <a:pt x="3167639" y="1931"/>
                  <a:pt x="3568092" y="10"/>
                </a:cubicBezTo>
                <a:cubicBezTo>
                  <a:pt x="4246209" y="-3049"/>
                  <a:pt x="4824586" y="725933"/>
                  <a:pt x="5515651" y="778293"/>
                </a:cubicBezTo>
                <a:cubicBezTo>
                  <a:pt x="5914111" y="808457"/>
                  <a:pt x="6244846" y="597595"/>
                  <a:pt x="6645300" y="688513"/>
                </a:cubicBezTo>
                <a:cubicBezTo>
                  <a:pt x="6900198" y="746280"/>
                  <a:pt x="7122585" y="922638"/>
                  <a:pt x="7228514" y="1112016"/>
                </a:cubicBezTo>
                <a:cubicBezTo>
                  <a:pt x="7255974" y="1161103"/>
                  <a:pt x="7276463" y="1210831"/>
                  <a:pt x="7290976" y="12607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1"/>
          <p:cNvSpPr/>
          <p:nvPr/>
        </p:nvSpPr>
        <p:spPr>
          <a:xfrm rot="-10021907">
            <a:off x="5941587" y="4843846"/>
            <a:ext cx="3361474" cy="799705"/>
          </a:xfrm>
          <a:custGeom>
            <a:avLst/>
            <a:gdLst/>
            <a:ahLst/>
            <a:cxnLst/>
            <a:rect l="l" t="t" r="r" b="b"/>
            <a:pathLst>
              <a:path w="4133424" h="2707949" extrusionOk="0">
                <a:moveTo>
                  <a:pt x="2779617" y="1793545"/>
                </a:moveTo>
                <a:cubicBezTo>
                  <a:pt x="2679223" y="2020622"/>
                  <a:pt x="2603309" y="2291132"/>
                  <a:pt x="2381662" y="2402955"/>
                </a:cubicBezTo>
                <a:cubicBezTo>
                  <a:pt x="2006473" y="2592407"/>
                  <a:pt x="1546034" y="2171688"/>
                  <a:pt x="1152937" y="2320564"/>
                </a:cubicBezTo>
                <a:cubicBezTo>
                  <a:pt x="926338" y="2406384"/>
                  <a:pt x="783463" y="2665369"/>
                  <a:pt x="544099" y="2703564"/>
                </a:cubicBezTo>
                <a:cubicBezTo>
                  <a:pt x="391699" y="2727853"/>
                  <a:pt x="234632" y="2648795"/>
                  <a:pt x="139573" y="2527256"/>
                </a:cubicBezTo>
                <a:cubicBezTo>
                  <a:pt x="44513" y="2405717"/>
                  <a:pt x="4984" y="2248174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190" y="25801"/>
                </a:cubicBezTo>
                <a:cubicBezTo>
                  <a:pt x="3807841" y="70759"/>
                  <a:pt x="4089209" y="214110"/>
                  <a:pt x="4128929" y="470618"/>
                </a:cubicBezTo>
                <a:cubicBezTo>
                  <a:pt x="4155979" y="645307"/>
                  <a:pt x="4057682" y="814852"/>
                  <a:pt x="3922331" y="918198"/>
                </a:cubicBezTo>
                <a:cubicBezTo>
                  <a:pt x="3777170" y="1029069"/>
                  <a:pt x="3679444" y="985254"/>
                  <a:pt x="3519043" y="1005637"/>
                </a:cubicBezTo>
                <a:cubicBezTo>
                  <a:pt x="3181477" y="1048691"/>
                  <a:pt x="2903632" y="1513034"/>
                  <a:pt x="2779617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 rot="10800000">
            <a:off x="8032759" y="3536098"/>
            <a:ext cx="2537458" cy="26537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41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421" name="Google Shape;42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89209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14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50" r="42197"/>
          <a:stretch/>
        </p:blipFill>
        <p:spPr>
          <a:xfrm>
            <a:off x="5914200" y="-87625"/>
            <a:ext cx="3229800" cy="5231100"/>
          </a:xfrm>
          <a:prstGeom prst="rect">
            <a:avLst/>
          </a:prstGeom>
        </p:spPr>
      </p:pic>
      <p:sp>
        <p:nvSpPr>
          <p:cNvPr id="417" name="Google Shape;417;p41"/>
          <p:cNvSpPr/>
          <p:nvPr/>
        </p:nvSpPr>
        <p:spPr>
          <a:xfrm rot="5400000" flipH="1">
            <a:off x="3422973" y="2340849"/>
            <a:ext cx="5450111" cy="510641"/>
          </a:xfrm>
          <a:custGeom>
            <a:avLst/>
            <a:gdLst/>
            <a:ahLst/>
            <a:cxnLst/>
            <a:rect l="l" t="t" r="r" b="b"/>
            <a:pathLst>
              <a:path w="7291118" h="1260842" extrusionOk="0">
                <a:moveTo>
                  <a:pt x="7291119" y="1260843"/>
                </a:moveTo>
                <a:lnTo>
                  <a:pt x="1221" y="1260843"/>
                </a:lnTo>
                <a:cubicBezTo>
                  <a:pt x="-700" y="1238078"/>
                  <a:pt x="-344" y="1215384"/>
                  <a:pt x="2217" y="1192619"/>
                </a:cubicBezTo>
                <a:cubicBezTo>
                  <a:pt x="26547" y="981614"/>
                  <a:pt x="250784" y="846233"/>
                  <a:pt x="508955" y="805825"/>
                </a:cubicBezTo>
                <a:cubicBezTo>
                  <a:pt x="785907" y="762428"/>
                  <a:pt x="926411" y="866223"/>
                  <a:pt x="1192692" y="932811"/>
                </a:cubicBezTo>
                <a:cubicBezTo>
                  <a:pt x="1753283" y="1072959"/>
                  <a:pt x="2381388" y="707081"/>
                  <a:pt x="2690140" y="461644"/>
                </a:cubicBezTo>
                <a:cubicBezTo>
                  <a:pt x="2940059" y="262947"/>
                  <a:pt x="3167639" y="1931"/>
                  <a:pt x="3568092" y="10"/>
                </a:cubicBezTo>
                <a:cubicBezTo>
                  <a:pt x="4246209" y="-3049"/>
                  <a:pt x="4824586" y="725933"/>
                  <a:pt x="5515651" y="778293"/>
                </a:cubicBezTo>
                <a:cubicBezTo>
                  <a:pt x="5914111" y="808457"/>
                  <a:pt x="6244846" y="597595"/>
                  <a:pt x="6645300" y="688513"/>
                </a:cubicBezTo>
                <a:cubicBezTo>
                  <a:pt x="6900198" y="746280"/>
                  <a:pt x="7122585" y="922638"/>
                  <a:pt x="7228514" y="1112016"/>
                </a:cubicBezTo>
                <a:cubicBezTo>
                  <a:pt x="7255974" y="1161103"/>
                  <a:pt x="7276463" y="1210831"/>
                  <a:pt x="7290976" y="12607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1"/>
          <p:cNvSpPr/>
          <p:nvPr/>
        </p:nvSpPr>
        <p:spPr>
          <a:xfrm rot="-10021907">
            <a:off x="5941587" y="4843846"/>
            <a:ext cx="3361474" cy="799705"/>
          </a:xfrm>
          <a:custGeom>
            <a:avLst/>
            <a:gdLst/>
            <a:ahLst/>
            <a:cxnLst/>
            <a:rect l="l" t="t" r="r" b="b"/>
            <a:pathLst>
              <a:path w="4133424" h="2707949" extrusionOk="0">
                <a:moveTo>
                  <a:pt x="2779617" y="1793545"/>
                </a:moveTo>
                <a:cubicBezTo>
                  <a:pt x="2679223" y="2020622"/>
                  <a:pt x="2603309" y="2291132"/>
                  <a:pt x="2381662" y="2402955"/>
                </a:cubicBezTo>
                <a:cubicBezTo>
                  <a:pt x="2006473" y="2592407"/>
                  <a:pt x="1546034" y="2171688"/>
                  <a:pt x="1152937" y="2320564"/>
                </a:cubicBezTo>
                <a:cubicBezTo>
                  <a:pt x="926338" y="2406384"/>
                  <a:pt x="783463" y="2665369"/>
                  <a:pt x="544099" y="2703564"/>
                </a:cubicBezTo>
                <a:cubicBezTo>
                  <a:pt x="391699" y="2727853"/>
                  <a:pt x="234632" y="2648795"/>
                  <a:pt x="139573" y="2527256"/>
                </a:cubicBezTo>
                <a:cubicBezTo>
                  <a:pt x="44513" y="2405717"/>
                  <a:pt x="4984" y="2248174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190" y="25801"/>
                </a:cubicBezTo>
                <a:cubicBezTo>
                  <a:pt x="3807841" y="70759"/>
                  <a:pt x="4089209" y="214110"/>
                  <a:pt x="4128929" y="470618"/>
                </a:cubicBezTo>
                <a:cubicBezTo>
                  <a:pt x="4155979" y="645307"/>
                  <a:pt x="4057682" y="814852"/>
                  <a:pt x="3922331" y="918198"/>
                </a:cubicBezTo>
                <a:cubicBezTo>
                  <a:pt x="3777170" y="1029069"/>
                  <a:pt x="3679444" y="985254"/>
                  <a:pt x="3519043" y="1005637"/>
                </a:cubicBezTo>
                <a:cubicBezTo>
                  <a:pt x="3181477" y="1048691"/>
                  <a:pt x="2903632" y="1513034"/>
                  <a:pt x="2779617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 rot="10800000">
            <a:off x="8032759" y="3536098"/>
            <a:ext cx="2537458" cy="26537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41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421" name="Google Shape;42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1965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7BB619-BD48-35B0-279D-8F7BD6A9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1" y="236633"/>
            <a:ext cx="7704000" cy="572700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SOMMAIRE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29E29-4827-4848-7EF0-1CC7983E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72" y="1570703"/>
            <a:ext cx="14859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43F599-5D11-DD4D-FBA4-050E8ACD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728" y="2571750"/>
            <a:ext cx="2368013" cy="1240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F39BC8-1DB7-8532-D2FA-526C971850EF}"/>
              </a:ext>
            </a:extLst>
          </p:cNvPr>
          <p:cNvSpPr txBox="1"/>
          <p:nvPr/>
        </p:nvSpPr>
        <p:spPr>
          <a:xfrm>
            <a:off x="95865" y="3215091"/>
            <a:ext cx="44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01EFE-6412-3C22-9985-8D98D2718B03}"/>
              </a:ext>
            </a:extLst>
          </p:cNvPr>
          <p:cNvSpPr txBox="1"/>
          <p:nvPr/>
        </p:nvSpPr>
        <p:spPr>
          <a:xfrm>
            <a:off x="1936955" y="3883684"/>
            <a:ext cx="34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514C41-BD75-2F63-61FB-097424132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58" y="899652"/>
            <a:ext cx="2193799" cy="2193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EF856F-8941-CA6A-3AA6-2ECC9D42ADCA}"/>
              </a:ext>
            </a:extLst>
          </p:cNvPr>
          <p:cNvSpPr txBox="1"/>
          <p:nvPr/>
        </p:nvSpPr>
        <p:spPr>
          <a:xfrm>
            <a:off x="5243997" y="2571750"/>
            <a:ext cx="34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B1A99-C818-2123-53EF-ADC02959E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045" y="2714289"/>
            <a:ext cx="1702210" cy="1702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C75D50-9F09-B852-21BB-120D66127B16}"/>
              </a:ext>
            </a:extLst>
          </p:cNvPr>
          <p:cNvSpPr txBox="1"/>
          <p:nvPr/>
        </p:nvSpPr>
        <p:spPr>
          <a:xfrm>
            <a:off x="6866272" y="4071423"/>
            <a:ext cx="34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540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5800" r="9560"/>
          <a:stretch/>
        </p:blipFill>
        <p:spPr>
          <a:xfrm>
            <a:off x="0" y="-87625"/>
            <a:ext cx="3229798" cy="5231098"/>
          </a:xfrm>
          <a:prstGeom prst="rect">
            <a:avLst/>
          </a:prstGeom>
        </p:spPr>
      </p:pic>
      <p:pic>
        <p:nvPicPr>
          <p:cNvPr id="508" name="Google Shape;508;p4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6658043">
            <a:off x="-162200" y="3626884"/>
            <a:ext cx="2862026" cy="26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9"/>
          <p:cNvSpPr txBox="1">
            <a:spLocks noGrp="1"/>
          </p:cNvSpPr>
          <p:nvPr>
            <p:ph type="title"/>
          </p:nvPr>
        </p:nvSpPr>
        <p:spPr>
          <a:xfrm>
            <a:off x="4617013" y="154873"/>
            <a:ext cx="3519600" cy="13429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EEM</a:t>
            </a:r>
            <a:endParaRPr sz="6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Google Shape;511;p49"/>
          <p:cNvSpPr/>
          <p:nvPr/>
        </p:nvSpPr>
        <p:spPr>
          <a:xfrm rot="-5400000">
            <a:off x="-598941" y="1317953"/>
            <a:ext cx="7418713" cy="646182"/>
          </a:xfrm>
          <a:custGeom>
            <a:avLst/>
            <a:gdLst/>
            <a:ahLst/>
            <a:cxnLst/>
            <a:rect l="l" t="t" r="r" b="b"/>
            <a:pathLst>
              <a:path w="7291118" h="1260842" extrusionOk="0">
                <a:moveTo>
                  <a:pt x="7291119" y="1260843"/>
                </a:moveTo>
                <a:lnTo>
                  <a:pt x="1221" y="1260843"/>
                </a:lnTo>
                <a:cubicBezTo>
                  <a:pt x="-700" y="1238078"/>
                  <a:pt x="-344" y="1215384"/>
                  <a:pt x="2217" y="1192619"/>
                </a:cubicBezTo>
                <a:cubicBezTo>
                  <a:pt x="26547" y="981614"/>
                  <a:pt x="250784" y="846233"/>
                  <a:pt x="508955" y="805825"/>
                </a:cubicBezTo>
                <a:cubicBezTo>
                  <a:pt x="785907" y="762428"/>
                  <a:pt x="926411" y="866223"/>
                  <a:pt x="1192692" y="932811"/>
                </a:cubicBezTo>
                <a:cubicBezTo>
                  <a:pt x="1753283" y="1072959"/>
                  <a:pt x="2381388" y="707081"/>
                  <a:pt x="2690140" y="461644"/>
                </a:cubicBezTo>
                <a:cubicBezTo>
                  <a:pt x="2940059" y="262947"/>
                  <a:pt x="3167639" y="1931"/>
                  <a:pt x="3568092" y="10"/>
                </a:cubicBezTo>
                <a:cubicBezTo>
                  <a:pt x="4246209" y="-3049"/>
                  <a:pt x="4824586" y="725933"/>
                  <a:pt x="5515651" y="778293"/>
                </a:cubicBezTo>
                <a:cubicBezTo>
                  <a:pt x="5914111" y="808457"/>
                  <a:pt x="6244846" y="597595"/>
                  <a:pt x="6645300" y="688513"/>
                </a:cubicBezTo>
                <a:cubicBezTo>
                  <a:pt x="6900198" y="746280"/>
                  <a:pt x="7122585" y="922638"/>
                  <a:pt x="7228514" y="1112016"/>
                </a:cubicBezTo>
                <a:cubicBezTo>
                  <a:pt x="7255974" y="1161103"/>
                  <a:pt x="7276463" y="1210831"/>
                  <a:pt x="7290976" y="12607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-1033171" y="3277121"/>
            <a:ext cx="2537462" cy="2653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9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514" name="Google Shape;514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9BE76A-45C9-B816-67B2-92FA4AB4B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18119">
            <a:off x="2706507" y="1770366"/>
            <a:ext cx="2902365" cy="16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91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37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50" r="42197"/>
          <a:stretch/>
        </p:blipFill>
        <p:spPr>
          <a:xfrm>
            <a:off x="5914200" y="-87625"/>
            <a:ext cx="3229800" cy="5231100"/>
          </a:xfrm>
          <a:prstGeom prst="rect">
            <a:avLst/>
          </a:prstGeom>
        </p:spPr>
      </p:pic>
      <p:sp>
        <p:nvSpPr>
          <p:cNvPr id="417" name="Google Shape;417;p41"/>
          <p:cNvSpPr/>
          <p:nvPr/>
        </p:nvSpPr>
        <p:spPr>
          <a:xfrm rot="5400000" flipH="1">
            <a:off x="3422973" y="2340849"/>
            <a:ext cx="5450111" cy="510641"/>
          </a:xfrm>
          <a:custGeom>
            <a:avLst/>
            <a:gdLst/>
            <a:ahLst/>
            <a:cxnLst/>
            <a:rect l="l" t="t" r="r" b="b"/>
            <a:pathLst>
              <a:path w="7291118" h="1260842" extrusionOk="0">
                <a:moveTo>
                  <a:pt x="7291119" y="1260843"/>
                </a:moveTo>
                <a:lnTo>
                  <a:pt x="1221" y="1260843"/>
                </a:lnTo>
                <a:cubicBezTo>
                  <a:pt x="-700" y="1238078"/>
                  <a:pt x="-344" y="1215384"/>
                  <a:pt x="2217" y="1192619"/>
                </a:cubicBezTo>
                <a:cubicBezTo>
                  <a:pt x="26547" y="981614"/>
                  <a:pt x="250784" y="846233"/>
                  <a:pt x="508955" y="805825"/>
                </a:cubicBezTo>
                <a:cubicBezTo>
                  <a:pt x="785907" y="762428"/>
                  <a:pt x="926411" y="866223"/>
                  <a:pt x="1192692" y="932811"/>
                </a:cubicBezTo>
                <a:cubicBezTo>
                  <a:pt x="1753283" y="1072959"/>
                  <a:pt x="2381388" y="707081"/>
                  <a:pt x="2690140" y="461644"/>
                </a:cubicBezTo>
                <a:cubicBezTo>
                  <a:pt x="2940059" y="262947"/>
                  <a:pt x="3167639" y="1931"/>
                  <a:pt x="3568092" y="10"/>
                </a:cubicBezTo>
                <a:cubicBezTo>
                  <a:pt x="4246209" y="-3049"/>
                  <a:pt x="4824586" y="725933"/>
                  <a:pt x="5515651" y="778293"/>
                </a:cubicBezTo>
                <a:cubicBezTo>
                  <a:pt x="5914111" y="808457"/>
                  <a:pt x="6244846" y="597595"/>
                  <a:pt x="6645300" y="688513"/>
                </a:cubicBezTo>
                <a:cubicBezTo>
                  <a:pt x="6900198" y="746280"/>
                  <a:pt x="7122585" y="922638"/>
                  <a:pt x="7228514" y="1112016"/>
                </a:cubicBezTo>
                <a:cubicBezTo>
                  <a:pt x="7255974" y="1161103"/>
                  <a:pt x="7276463" y="1210831"/>
                  <a:pt x="7290976" y="12607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1"/>
          <p:cNvSpPr/>
          <p:nvPr/>
        </p:nvSpPr>
        <p:spPr>
          <a:xfrm rot="-10021907">
            <a:off x="5941587" y="4843846"/>
            <a:ext cx="3361474" cy="799705"/>
          </a:xfrm>
          <a:custGeom>
            <a:avLst/>
            <a:gdLst/>
            <a:ahLst/>
            <a:cxnLst/>
            <a:rect l="l" t="t" r="r" b="b"/>
            <a:pathLst>
              <a:path w="4133424" h="2707949" extrusionOk="0">
                <a:moveTo>
                  <a:pt x="2779617" y="1793545"/>
                </a:moveTo>
                <a:cubicBezTo>
                  <a:pt x="2679223" y="2020622"/>
                  <a:pt x="2603309" y="2291132"/>
                  <a:pt x="2381662" y="2402955"/>
                </a:cubicBezTo>
                <a:cubicBezTo>
                  <a:pt x="2006473" y="2592407"/>
                  <a:pt x="1546034" y="2171688"/>
                  <a:pt x="1152937" y="2320564"/>
                </a:cubicBezTo>
                <a:cubicBezTo>
                  <a:pt x="926338" y="2406384"/>
                  <a:pt x="783463" y="2665369"/>
                  <a:pt x="544099" y="2703564"/>
                </a:cubicBezTo>
                <a:cubicBezTo>
                  <a:pt x="391699" y="2727853"/>
                  <a:pt x="234632" y="2648795"/>
                  <a:pt x="139573" y="2527256"/>
                </a:cubicBezTo>
                <a:cubicBezTo>
                  <a:pt x="44513" y="2405717"/>
                  <a:pt x="4984" y="2248174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190" y="25801"/>
                </a:cubicBezTo>
                <a:cubicBezTo>
                  <a:pt x="3807841" y="70759"/>
                  <a:pt x="4089209" y="214110"/>
                  <a:pt x="4128929" y="470618"/>
                </a:cubicBezTo>
                <a:cubicBezTo>
                  <a:pt x="4155979" y="645307"/>
                  <a:pt x="4057682" y="814852"/>
                  <a:pt x="3922331" y="918198"/>
                </a:cubicBezTo>
                <a:cubicBezTo>
                  <a:pt x="3777170" y="1029069"/>
                  <a:pt x="3679444" y="985254"/>
                  <a:pt x="3519043" y="1005637"/>
                </a:cubicBezTo>
                <a:cubicBezTo>
                  <a:pt x="3181477" y="1048691"/>
                  <a:pt x="2903632" y="1513034"/>
                  <a:pt x="2779617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 rot="10800000">
            <a:off x="8032759" y="3536098"/>
            <a:ext cx="2537458" cy="26537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41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421" name="Google Shape;42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7395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570541"/>
      </p:ext>
    </p:extLst>
  </p:cSld>
  <p:clrMapOvr>
    <a:masterClrMapping/>
  </p:clrMapOvr>
  <p:transition spd="slow">
    <p:wheel spokes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57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>
            <a:spLocks noGrp="1"/>
          </p:cNvSpPr>
          <p:nvPr>
            <p:ph type="title"/>
          </p:nvPr>
        </p:nvSpPr>
        <p:spPr>
          <a:xfrm>
            <a:off x="3311552" y="438352"/>
            <a:ext cx="5205300" cy="9922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EEE</a:t>
            </a:r>
            <a:endParaRPr sz="7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8" name="Google Shape;478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5296" r="3551"/>
          <a:stretch/>
        </p:blipFill>
        <p:spPr>
          <a:xfrm>
            <a:off x="0" y="-87625"/>
            <a:ext cx="3229800" cy="5231100"/>
          </a:xfrm>
          <a:prstGeom prst="rect">
            <a:avLst/>
          </a:prstGeom>
        </p:spPr>
      </p:pic>
      <p:sp>
        <p:nvSpPr>
          <p:cNvPr id="479" name="Google Shape;479;p46"/>
          <p:cNvSpPr/>
          <p:nvPr/>
        </p:nvSpPr>
        <p:spPr>
          <a:xfrm rot="-5400000" flipH="1">
            <a:off x="451660" y="2370034"/>
            <a:ext cx="5450111" cy="510641"/>
          </a:xfrm>
          <a:custGeom>
            <a:avLst/>
            <a:gdLst/>
            <a:ahLst/>
            <a:cxnLst/>
            <a:rect l="l" t="t" r="r" b="b"/>
            <a:pathLst>
              <a:path w="7291118" h="1260842" extrusionOk="0">
                <a:moveTo>
                  <a:pt x="7291119" y="1260843"/>
                </a:moveTo>
                <a:lnTo>
                  <a:pt x="1221" y="1260843"/>
                </a:lnTo>
                <a:cubicBezTo>
                  <a:pt x="-700" y="1238078"/>
                  <a:pt x="-344" y="1215384"/>
                  <a:pt x="2217" y="1192619"/>
                </a:cubicBezTo>
                <a:cubicBezTo>
                  <a:pt x="26547" y="981614"/>
                  <a:pt x="250784" y="846233"/>
                  <a:pt x="508955" y="805825"/>
                </a:cubicBezTo>
                <a:cubicBezTo>
                  <a:pt x="785907" y="762428"/>
                  <a:pt x="926411" y="866223"/>
                  <a:pt x="1192692" y="932811"/>
                </a:cubicBezTo>
                <a:cubicBezTo>
                  <a:pt x="1753283" y="1072959"/>
                  <a:pt x="2381388" y="707081"/>
                  <a:pt x="2690140" y="461644"/>
                </a:cubicBezTo>
                <a:cubicBezTo>
                  <a:pt x="2940059" y="262947"/>
                  <a:pt x="3167639" y="1931"/>
                  <a:pt x="3568092" y="10"/>
                </a:cubicBezTo>
                <a:cubicBezTo>
                  <a:pt x="4246209" y="-3049"/>
                  <a:pt x="4824586" y="725933"/>
                  <a:pt x="5515651" y="778293"/>
                </a:cubicBezTo>
                <a:cubicBezTo>
                  <a:pt x="5914111" y="808457"/>
                  <a:pt x="6244846" y="597595"/>
                  <a:pt x="6645300" y="688513"/>
                </a:cubicBezTo>
                <a:cubicBezTo>
                  <a:pt x="6900198" y="746280"/>
                  <a:pt x="7122585" y="922638"/>
                  <a:pt x="7228514" y="1112016"/>
                </a:cubicBezTo>
                <a:cubicBezTo>
                  <a:pt x="7255974" y="1161103"/>
                  <a:pt x="7276463" y="1210831"/>
                  <a:pt x="7290976" y="12607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6"/>
          <p:cNvSpPr/>
          <p:nvPr/>
        </p:nvSpPr>
        <p:spPr>
          <a:xfrm rot="10021907" flipH="1">
            <a:off x="21683" y="4766598"/>
            <a:ext cx="3361474" cy="799705"/>
          </a:xfrm>
          <a:custGeom>
            <a:avLst/>
            <a:gdLst/>
            <a:ahLst/>
            <a:cxnLst/>
            <a:rect l="l" t="t" r="r" b="b"/>
            <a:pathLst>
              <a:path w="4133424" h="2707949" extrusionOk="0">
                <a:moveTo>
                  <a:pt x="2779617" y="1793545"/>
                </a:moveTo>
                <a:cubicBezTo>
                  <a:pt x="2679223" y="2020622"/>
                  <a:pt x="2603309" y="2291132"/>
                  <a:pt x="2381662" y="2402955"/>
                </a:cubicBezTo>
                <a:cubicBezTo>
                  <a:pt x="2006473" y="2592407"/>
                  <a:pt x="1546034" y="2171688"/>
                  <a:pt x="1152937" y="2320564"/>
                </a:cubicBezTo>
                <a:cubicBezTo>
                  <a:pt x="926338" y="2406384"/>
                  <a:pt x="783463" y="2665369"/>
                  <a:pt x="544099" y="2703564"/>
                </a:cubicBezTo>
                <a:cubicBezTo>
                  <a:pt x="391699" y="2727853"/>
                  <a:pt x="234632" y="2648795"/>
                  <a:pt x="139573" y="2527256"/>
                </a:cubicBezTo>
                <a:cubicBezTo>
                  <a:pt x="44513" y="2405717"/>
                  <a:pt x="4984" y="2248174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190" y="25801"/>
                </a:cubicBezTo>
                <a:cubicBezTo>
                  <a:pt x="3807841" y="70759"/>
                  <a:pt x="4089209" y="214110"/>
                  <a:pt x="4128929" y="470618"/>
                </a:cubicBezTo>
                <a:cubicBezTo>
                  <a:pt x="4155979" y="645307"/>
                  <a:pt x="4057682" y="814852"/>
                  <a:pt x="3922331" y="918198"/>
                </a:cubicBezTo>
                <a:cubicBezTo>
                  <a:pt x="3777170" y="1029069"/>
                  <a:pt x="3679444" y="985254"/>
                  <a:pt x="3519043" y="1005637"/>
                </a:cubicBezTo>
                <a:cubicBezTo>
                  <a:pt x="3181477" y="1048691"/>
                  <a:pt x="2903632" y="1513034"/>
                  <a:pt x="2779617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4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6036128" flipH="1">
            <a:off x="-779496" y="-1560580"/>
            <a:ext cx="2537461" cy="265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46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483" name="Google Shape;483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7366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27761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040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129" t="22" r="36357" b="54452"/>
          <a:stretch/>
        </p:blipFill>
        <p:spPr>
          <a:xfrm>
            <a:off x="5914200" y="-87625"/>
            <a:ext cx="3229800" cy="5231100"/>
          </a:xfrm>
          <a:prstGeom prst="rect">
            <a:avLst/>
          </a:prstGeom>
        </p:spPr>
      </p:pic>
      <p:sp>
        <p:nvSpPr>
          <p:cNvPr id="393" name="Google Shape;393;p39"/>
          <p:cNvSpPr/>
          <p:nvPr/>
        </p:nvSpPr>
        <p:spPr>
          <a:xfrm rot="5400000">
            <a:off x="3434422" y="2413307"/>
            <a:ext cx="5286061" cy="368796"/>
          </a:xfrm>
          <a:custGeom>
            <a:avLst/>
            <a:gdLst/>
            <a:ahLst/>
            <a:cxnLst/>
            <a:rect l="l" t="t" r="r" b="b"/>
            <a:pathLst>
              <a:path w="7291118" h="1260842" extrusionOk="0">
                <a:moveTo>
                  <a:pt x="7291119" y="1260843"/>
                </a:moveTo>
                <a:lnTo>
                  <a:pt x="1221" y="1260843"/>
                </a:lnTo>
                <a:cubicBezTo>
                  <a:pt x="-700" y="1238078"/>
                  <a:pt x="-344" y="1215384"/>
                  <a:pt x="2217" y="1192619"/>
                </a:cubicBezTo>
                <a:cubicBezTo>
                  <a:pt x="26547" y="981614"/>
                  <a:pt x="250784" y="846233"/>
                  <a:pt x="508955" y="805825"/>
                </a:cubicBezTo>
                <a:cubicBezTo>
                  <a:pt x="785907" y="762428"/>
                  <a:pt x="926411" y="866223"/>
                  <a:pt x="1192692" y="932811"/>
                </a:cubicBezTo>
                <a:cubicBezTo>
                  <a:pt x="1753283" y="1072959"/>
                  <a:pt x="2381388" y="707081"/>
                  <a:pt x="2690140" y="461644"/>
                </a:cubicBezTo>
                <a:cubicBezTo>
                  <a:pt x="2940059" y="262947"/>
                  <a:pt x="3167639" y="1931"/>
                  <a:pt x="3568092" y="10"/>
                </a:cubicBezTo>
                <a:cubicBezTo>
                  <a:pt x="4246209" y="-3049"/>
                  <a:pt x="4824586" y="725933"/>
                  <a:pt x="5515651" y="778293"/>
                </a:cubicBezTo>
                <a:cubicBezTo>
                  <a:pt x="5914111" y="808457"/>
                  <a:pt x="6244846" y="597595"/>
                  <a:pt x="6645300" y="688513"/>
                </a:cubicBezTo>
                <a:cubicBezTo>
                  <a:pt x="6900198" y="746280"/>
                  <a:pt x="7122585" y="922638"/>
                  <a:pt x="7228514" y="1112016"/>
                </a:cubicBezTo>
                <a:cubicBezTo>
                  <a:pt x="7255974" y="1161103"/>
                  <a:pt x="7276463" y="1210831"/>
                  <a:pt x="7290976" y="12607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9"/>
          <p:cNvSpPr/>
          <p:nvPr/>
        </p:nvSpPr>
        <p:spPr>
          <a:xfrm rot="7607859" flipH="1">
            <a:off x="7813160" y="4356069"/>
            <a:ext cx="1638866" cy="1353927"/>
          </a:xfrm>
          <a:custGeom>
            <a:avLst/>
            <a:gdLst/>
            <a:ahLst/>
            <a:cxnLst/>
            <a:rect l="l" t="t" r="r" b="b"/>
            <a:pathLst>
              <a:path w="4133329" h="2707854" extrusionOk="0">
                <a:moveTo>
                  <a:pt x="2779617" y="1793450"/>
                </a:moveTo>
                <a:cubicBezTo>
                  <a:pt x="2679223" y="2020526"/>
                  <a:pt x="2603309" y="2291036"/>
                  <a:pt x="2381662" y="2402860"/>
                </a:cubicBezTo>
                <a:cubicBezTo>
                  <a:pt x="2006473" y="2592312"/>
                  <a:pt x="1546034" y="2171593"/>
                  <a:pt x="1152937" y="2320469"/>
                </a:cubicBezTo>
                <a:cubicBezTo>
                  <a:pt x="926338" y="2406289"/>
                  <a:pt x="783463" y="2665274"/>
                  <a:pt x="544099" y="2703469"/>
                </a:cubicBezTo>
                <a:cubicBezTo>
                  <a:pt x="391699" y="2727758"/>
                  <a:pt x="234632" y="2648700"/>
                  <a:pt x="139573" y="2527161"/>
                </a:cubicBezTo>
                <a:cubicBezTo>
                  <a:pt x="44513" y="2405622"/>
                  <a:pt x="4984" y="2248079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095" y="25801"/>
                </a:cubicBezTo>
                <a:cubicBezTo>
                  <a:pt x="3807745" y="70759"/>
                  <a:pt x="4089114" y="214110"/>
                  <a:pt x="4128833" y="470618"/>
                </a:cubicBezTo>
                <a:cubicBezTo>
                  <a:pt x="4155884" y="645307"/>
                  <a:pt x="4057586" y="814852"/>
                  <a:pt x="3922236" y="918198"/>
                </a:cubicBezTo>
                <a:cubicBezTo>
                  <a:pt x="3777075" y="1029069"/>
                  <a:pt x="3679348" y="985254"/>
                  <a:pt x="3518947" y="1005638"/>
                </a:cubicBezTo>
                <a:cubicBezTo>
                  <a:pt x="3181381" y="1048691"/>
                  <a:pt x="2903537" y="1513034"/>
                  <a:pt x="2779522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819302" y="2056175"/>
            <a:ext cx="5063179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Colonna MT" panose="04020805060202030203" pitchFamily="82" charset="0"/>
              </a:rPr>
              <a:t>INTRODUCTION</a:t>
            </a:r>
            <a:endParaRPr b="1" dirty="0">
              <a:solidFill>
                <a:srgbClr val="FF0000"/>
              </a:solidFill>
              <a:latin typeface="Colonna MT" panose="04020805060202030203" pitchFamily="82" charset="0"/>
            </a:endParaRPr>
          </a:p>
        </p:txBody>
      </p:sp>
      <p:sp>
        <p:nvSpPr>
          <p:cNvPr id="396" name="Google Shape;396;p39"/>
          <p:cNvSpPr txBox="1">
            <a:spLocks noGrp="1"/>
          </p:cNvSpPr>
          <p:nvPr>
            <p:ph type="title" idx="3"/>
          </p:nvPr>
        </p:nvSpPr>
        <p:spPr>
          <a:xfrm>
            <a:off x="137439" y="913500"/>
            <a:ext cx="1675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98" name="Google Shape;3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552123">
            <a:off x="7494177" y="-974779"/>
            <a:ext cx="2441343" cy="3371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39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400" name="Google Shape;4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552123">
            <a:off x="6424914" y="-1697129"/>
            <a:ext cx="2441343" cy="3371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02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04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>
            <a:spLocks noGrp="1"/>
          </p:cNvSpPr>
          <p:nvPr>
            <p:ph type="title"/>
          </p:nvPr>
        </p:nvSpPr>
        <p:spPr>
          <a:xfrm>
            <a:off x="3311551" y="265260"/>
            <a:ext cx="5205300" cy="9922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FF0000"/>
                </a:solidFill>
                <a:latin typeface="Colonna MT" panose="04020805060202030203" pitchFamily="82" charset="0"/>
                <a:cs typeface="Times New Roman" panose="02020603050405020304" pitchFamily="18" charset="0"/>
              </a:rPr>
              <a:t>Humanité &amp; </a:t>
            </a:r>
            <a:r>
              <a:rPr lang="fr-FR" sz="5400" b="1" dirty="0">
                <a:solidFill>
                  <a:srgbClr val="FF0000"/>
                </a:solidFill>
                <a:latin typeface="Colonna MT" panose="04020805060202030203" pitchFamily="82" charset="0"/>
                <a:cs typeface="Times New Roman" panose="02020603050405020304" pitchFamily="18" charset="0"/>
              </a:rPr>
              <a:t>Environnement </a:t>
            </a:r>
            <a:endParaRPr sz="5400" b="1" dirty="0">
              <a:solidFill>
                <a:srgbClr val="FF0000"/>
              </a:solidFill>
              <a:latin typeface="Colonna MT" panose="04020805060202030203" pitchFamily="82" charset="0"/>
              <a:cs typeface="Times New Roman" panose="02020603050405020304" pitchFamily="18" charset="0"/>
            </a:endParaRPr>
          </a:p>
        </p:txBody>
      </p:sp>
      <p:pic>
        <p:nvPicPr>
          <p:cNvPr id="478" name="Google Shape;478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5296" r="3551"/>
          <a:stretch/>
        </p:blipFill>
        <p:spPr>
          <a:xfrm>
            <a:off x="0" y="-87625"/>
            <a:ext cx="3229800" cy="5231100"/>
          </a:xfrm>
          <a:prstGeom prst="rect">
            <a:avLst/>
          </a:prstGeom>
        </p:spPr>
      </p:pic>
      <p:sp>
        <p:nvSpPr>
          <p:cNvPr id="479" name="Google Shape;479;p46"/>
          <p:cNvSpPr/>
          <p:nvPr/>
        </p:nvSpPr>
        <p:spPr>
          <a:xfrm rot="-5400000" flipH="1">
            <a:off x="262789" y="2176489"/>
            <a:ext cx="5296806" cy="637217"/>
          </a:xfrm>
          <a:custGeom>
            <a:avLst/>
            <a:gdLst/>
            <a:ahLst/>
            <a:cxnLst/>
            <a:rect l="l" t="t" r="r" b="b"/>
            <a:pathLst>
              <a:path w="7291118" h="1260842" extrusionOk="0">
                <a:moveTo>
                  <a:pt x="7291119" y="1260843"/>
                </a:moveTo>
                <a:lnTo>
                  <a:pt x="1221" y="1260843"/>
                </a:lnTo>
                <a:cubicBezTo>
                  <a:pt x="-700" y="1238078"/>
                  <a:pt x="-344" y="1215384"/>
                  <a:pt x="2217" y="1192619"/>
                </a:cubicBezTo>
                <a:cubicBezTo>
                  <a:pt x="26547" y="981614"/>
                  <a:pt x="250784" y="846233"/>
                  <a:pt x="508955" y="805825"/>
                </a:cubicBezTo>
                <a:cubicBezTo>
                  <a:pt x="785907" y="762428"/>
                  <a:pt x="926411" y="866223"/>
                  <a:pt x="1192692" y="932811"/>
                </a:cubicBezTo>
                <a:cubicBezTo>
                  <a:pt x="1753283" y="1072959"/>
                  <a:pt x="2381388" y="707081"/>
                  <a:pt x="2690140" y="461644"/>
                </a:cubicBezTo>
                <a:cubicBezTo>
                  <a:pt x="2940059" y="262947"/>
                  <a:pt x="3167639" y="1931"/>
                  <a:pt x="3568092" y="10"/>
                </a:cubicBezTo>
                <a:cubicBezTo>
                  <a:pt x="4246209" y="-3049"/>
                  <a:pt x="4824586" y="725933"/>
                  <a:pt x="5515651" y="778293"/>
                </a:cubicBezTo>
                <a:cubicBezTo>
                  <a:pt x="5914111" y="808457"/>
                  <a:pt x="6244846" y="597595"/>
                  <a:pt x="6645300" y="688513"/>
                </a:cubicBezTo>
                <a:cubicBezTo>
                  <a:pt x="6900198" y="746280"/>
                  <a:pt x="7122585" y="922638"/>
                  <a:pt x="7228514" y="1112016"/>
                </a:cubicBezTo>
                <a:cubicBezTo>
                  <a:pt x="7255974" y="1161103"/>
                  <a:pt x="7276463" y="1210831"/>
                  <a:pt x="7290976" y="12607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6"/>
          <p:cNvSpPr/>
          <p:nvPr/>
        </p:nvSpPr>
        <p:spPr>
          <a:xfrm rot="10021907" flipH="1">
            <a:off x="-55069" y="4432857"/>
            <a:ext cx="3474726" cy="1021372"/>
          </a:xfrm>
          <a:custGeom>
            <a:avLst/>
            <a:gdLst/>
            <a:ahLst/>
            <a:cxnLst/>
            <a:rect l="l" t="t" r="r" b="b"/>
            <a:pathLst>
              <a:path w="4133424" h="2707949" extrusionOk="0">
                <a:moveTo>
                  <a:pt x="2779617" y="1793545"/>
                </a:moveTo>
                <a:cubicBezTo>
                  <a:pt x="2679223" y="2020622"/>
                  <a:pt x="2603309" y="2291132"/>
                  <a:pt x="2381662" y="2402955"/>
                </a:cubicBezTo>
                <a:cubicBezTo>
                  <a:pt x="2006473" y="2592407"/>
                  <a:pt x="1546034" y="2171688"/>
                  <a:pt x="1152937" y="2320564"/>
                </a:cubicBezTo>
                <a:cubicBezTo>
                  <a:pt x="926338" y="2406384"/>
                  <a:pt x="783463" y="2665369"/>
                  <a:pt x="544099" y="2703564"/>
                </a:cubicBezTo>
                <a:cubicBezTo>
                  <a:pt x="391699" y="2727853"/>
                  <a:pt x="234632" y="2648795"/>
                  <a:pt x="139573" y="2527256"/>
                </a:cubicBezTo>
                <a:cubicBezTo>
                  <a:pt x="44513" y="2405717"/>
                  <a:pt x="4984" y="2248174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190" y="25801"/>
                </a:cubicBezTo>
                <a:cubicBezTo>
                  <a:pt x="3807841" y="70759"/>
                  <a:pt x="4089209" y="214110"/>
                  <a:pt x="4128929" y="470618"/>
                </a:cubicBezTo>
                <a:cubicBezTo>
                  <a:pt x="4155979" y="645307"/>
                  <a:pt x="4057682" y="814852"/>
                  <a:pt x="3922331" y="918198"/>
                </a:cubicBezTo>
                <a:cubicBezTo>
                  <a:pt x="3777170" y="1029069"/>
                  <a:pt x="3679444" y="985254"/>
                  <a:pt x="3519043" y="1005637"/>
                </a:cubicBezTo>
                <a:cubicBezTo>
                  <a:pt x="3181477" y="1048691"/>
                  <a:pt x="2903632" y="1513034"/>
                  <a:pt x="2779617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4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6036128" flipH="1">
            <a:off x="-779496" y="-1560580"/>
            <a:ext cx="2537461" cy="2653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46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483" name="Google Shape;483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AFDAA27-3F53-D12E-348B-DFB32B10F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472" y="1470769"/>
            <a:ext cx="4675238" cy="3192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33858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7975E-6D5C-5940-20B4-8D93DA27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13" y="924550"/>
            <a:ext cx="6349789" cy="3506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746F1-B38B-4DBF-2A20-3C1FE0B486F5}"/>
              </a:ext>
            </a:extLst>
          </p:cNvPr>
          <p:cNvSpPr txBox="1"/>
          <p:nvPr/>
        </p:nvSpPr>
        <p:spPr>
          <a:xfrm>
            <a:off x="2151122" y="233680"/>
            <a:ext cx="5313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M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CYCLE DE VIE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95628-953B-B075-1168-9714AFAD49A2}"/>
              </a:ext>
            </a:extLst>
          </p:cNvPr>
          <p:cNvSpPr txBox="1"/>
          <p:nvPr/>
        </p:nvSpPr>
        <p:spPr>
          <a:xfrm>
            <a:off x="1583116" y="4169041"/>
            <a:ext cx="5881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L’unité fonctionnelle </a:t>
            </a:r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Parcourez une distance de 0,2 m par seconde avec une puissance fournie par le moteur qui est de 80W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7911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D2A15A-172F-357B-3AFF-39D4176C3A1B}"/>
              </a:ext>
            </a:extLst>
          </p:cNvPr>
          <p:cNvSpPr txBox="1"/>
          <p:nvPr/>
        </p:nvSpPr>
        <p:spPr>
          <a:xfrm>
            <a:off x="742950" y="0"/>
            <a:ext cx="7467600" cy="77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Nous avons réalisé une étude approfondie sur les impacts environnementaux liés à la conception, à la construction et à l’utilisation de notre bateau qui est essentielle pour minimiser son empreinte écologique. Voici quelques domaines clés que nous avons pris en compte :</a:t>
            </a:r>
            <a:endParaRPr lang="en-US" sz="12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4F8D7-5636-9D3A-C36B-6076980A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485" y="879789"/>
            <a:ext cx="3629190" cy="37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01962A-3B29-B8B5-5285-FFBD30BD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364" y="913494"/>
            <a:ext cx="2811044" cy="33832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592209-1F87-20EE-7FB0-FBB03754EBF0}"/>
              </a:ext>
            </a:extLst>
          </p:cNvPr>
          <p:cNvSpPr txBox="1"/>
          <p:nvPr/>
        </p:nvSpPr>
        <p:spPr>
          <a:xfrm>
            <a:off x="0" y="93633"/>
            <a:ext cx="27530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L’Iroko est un bois dur tropical qui peut être recyclé. </a:t>
            </a:r>
            <a:r>
              <a:rPr lang="fr-FR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Lorsque le bateau atteint la fin de sa vie utile</a:t>
            </a:r>
            <a:r>
              <a:rPr lang="fr-FR" dirty="0">
                <a:solidFill>
                  <a:srgbClr val="11111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fr-FR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’Iroko peut être récupéré et réutilisé dans d’autres projets</a:t>
            </a:r>
            <a:r>
              <a:rPr lang="fr-FR" sz="120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5CA2A-CF8D-11C5-DBF5-DD5A8867046B}"/>
              </a:ext>
            </a:extLst>
          </p:cNvPr>
          <p:cNvSpPr txBox="1"/>
          <p:nvPr/>
        </p:nvSpPr>
        <p:spPr>
          <a:xfrm>
            <a:off x="117986" y="3664872"/>
            <a:ext cx="2635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L’Iroko est naturellement biodégradable. S’il est correctement éliminé, il se décomposera naturellement sans causer de pollution durable.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5A923-52E5-EA0D-158F-F6C47C0A9BA2}"/>
              </a:ext>
            </a:extLst>
          </p:cNvPr>
          <p:cNvSpPr txBox="1"/>
          <p:nvPr/>
        </p:nvSpPr>
        <p:spPr>
          <a:xfrm>
            <a:off x="5821995" y="113275"/>
            <a:ext cx="33220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bois d’Iroko est en effet accessible à Douala au Cameroun. Vous pouvez le trouver chez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Cameroon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Timber Export, qui est un fournisseur de premier plan de divers types de bois, y compris l’iroko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944B6-BA1A-F9D8-3D6A-CB768F3F7ECB}"/>
              </a:ext>
            </a:extLst>
          </p:cNvPr>
          <p:cNvSpPr txBox="1"/>
          <p:nvPr/>
        </p:nvSpPr>
        <p:spPr>
          <a:xfrm>
            <a:off x="6263148" y="3537507"/>
            <a:ext cx="28808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L’Iroko est considéré comme une option plus durable que certains autres matériaux de construction de bateaux, tels que les composites à base de plastique.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36055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ject Management Ideas Development Graph Concept Stock Photo ...">
            <a:extLst>
              <a:ext uri="{FF2B5EF4-FFF2-40B4-BE49-F238E27FC236}">
                <a16:creationId xmlns:a16="http://schemas.microsoft.com/office/drawing/2014/main" id="{FF8CAB99-AC12-2F93-99E1-92CDFE0B1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4"/>
          <a:stretch/>
        </p:blipFill>
        <p:spPr bwMode="auto">
          <a:xfrm>
            <a:off x="0" y="-14474"/>
            <a:ext cx="9143999" cy="51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963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8CD1-4296-E9C4-DB68-C54BDD13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83616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479" b="12479"/>
          <a:stretch/>
        </p:blipFill>
        <p:spPr>
          <a:xfrm>
            <a:off x="0" y="0"/>
            <a:ext cx="9150602" cy="5143498"/>
          </a:xfrm>
          <a:prstGeom prst="rect">
            <a:avLst/>
          </a:prstGeom>
        </p:spPr>
      </p:pic>
      <p:pic>
        <p:nvPicPr>
          <p:cNvPr id="496" name="Google Shape;496;p4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940575" flipH="1">
            <a:off x="7282592" y="-1225426"/>
            <a:ext cx="2537458" cy="265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40570" flipH="1">
            <a:off x="7059012" y="-304883"/>
            <a:ext cx="2537462" cy="265376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8"/>
          <p:cNvSpPr txBox="1">
            <a:spLocks noGrp="1"/>
          </p:cNvSpPr>
          <p:nvPr>
            <p:ph type="title"/>
          </p:nvPr>
        </p:nvSpPr>
        <p:spPr>
          <a:xfrm>
            <a:off x="-12826" y="2062760"/>
            <a:ext cx="9150602" cy="45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CONCLUSION</a:t>
            </a:r>
            <a:endParaRPr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9" name="Google Shape;49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592260" y="3696205"/>
            <a:ext cx="4610971" cy="1815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48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501" name="Google Shape;501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1" r="7003"/>
          <a:stretch/>
        </p:blipFill>
        <p:spPr>
          <a:xfrm>
            <a:off x="-72563" y="-87626"/>
            <a:ext cx="2265015" cy="5231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9" name="Google Shape;379;p38"/>
          <p:cNvSpPr/>
          <p:nvPr/>
        </p:nvSpPr>
        <p:spPr>
          <a:xfrm rot="-5400000">
            <a:off x="225664" y="2354929"/>
            <a:ext cx="5577705" cy="579987"/>
          </a:xfrm>
          <a:custGeom>
            <a:avLst/>
            <a:gdLst/>
            <a:ahLst/>
            <a:cxnLst/>
            <a:rect l="l" t="t" r="r" b="b"/>
            <a:pathLst>
              <a:path w="7291118" h="1260842" extrusionOk="0">
                <a:moveTo>
                  <a:pt x="7291119" y="1260843"/>
                </a:moveTo>
                <a:lnTo>
                  <a:pt x="1221" y="1260843"/>
                </a:lnTo>
                <a:cubicBezTo>
                  <a:pt x="-700" y="1238078"/>
                  <a:pt x="-344" y="1215384"/>
                  <a:pt x="2217" y="1192619"/>
                </a:cubicBezTo>
                <a:cubicBezTo>
                  <a:pt x="26547" y="981614"/>
                  <a:pt x="250784" y="846233"/>
                  <a:pt x="508955" y="805825"/>
                </a:cubicBezTo>
                <a:cubicBezTo>
                  <a:pt x="785907" y="762428"/>
                  <a:pt x="926411" y="866223"/>
                  <a:pt x="1192692" y="932811"/>
                </a:cubicBezTo>
                <a:cubicBezTo>
                  <a:pt x="1753283" y="1072959"/>
                  <a:pt x="2381388" y="707081"/>
                  <a:pt x="2690140" y="461644"/>
                </a:cubicBezTo>
                <a:cubicBezTo>
                  <a:pt x="2940059" y="262947"/>
                  <a:pt x="3167639" y="1931"/>
                  <a:pt x="3568092" y="10"/>
                </a:cubicBezTo>
                <a:cubicBezTo>
                  <a:pt x="4246209" y="-3049"/>
                  <a:pt x="4824586" y="725933"/>
                  <a:pt x="5515651" y="778293"/>
                </a:cubicBezTo>
                <a:cubicBezTo>
                  <a:pt x="5914111" y="808457"/>
                  <a:pt x="6244846" y="597595"/>
                  <a:pt x="6645300" y="688513"/>
                </a:cubicBezTo>
                <a:cubicBezTo>
                  <a:pt x="6900198" y="746280"/>
                  <a:pt x="7122585" y="922638"/>
                  <a:pt x="7228514" y="1112016"/>
                </a:cubicBezTo>
                <a:cubicBezTo>
                  <a:pt x="7255974" y="1161103"/>
                  <a:pt x="7276463" y="1210831"/>
                  <a:pt x="7290976" y="12607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8"/>
          <p:cNvSpPr/>
          <p:nvPr/>
        </p:nvSpPr>
        <p:spPr>
          <a:xfrm rot="-2582129" flipH="1">
            <a:off x="27953" y="-707085"/>
            <a:ext cx="2026671" cy="1793754"/>
          </a:xfrm>
          <a:custGeom>
            <a:avLst/>
            <a:gdLst/>
            <a:ahLst/>
            <a:cxnLst/>
            <a:rect l="l" t="t" r="r" b="b"/>
            <a:pathLst>
              <a:path w="4133329" h="2707854" extrusionOk="0">
                <a:moveTo>
                  <a:pt x="2779617" y="1793450"/>
                </a:moveTo>
                <a:cubicBezTo>
                  <a:pt x="2679223" y="2020526"/>
                  <a:pt x="2603309" y="2291036"/>
                  <a:pt x="2381662" y="2402860"/>
                </a:cubicBezTo>
                <a:cubicBezTo>
                  <a:pt x="2006473" y="2592312"/>
                  <a:pt x="1546034" y="2171593"/>
                  <a:pt x="1152937" y="2320469"/>
                </a:cubicBezTo>
                <a:cubicBezTo>
                  <a:pt x="926338" y="2406289"/>
                  <a:pt x="783463" y="2665274"/>
                  <a:pt x="544099" y="2703469"/>
                </a:cubicBezTo>
                <a:cubicBezTo>
                  <a:pt x="391699" y="2727758"/>
                  <a:pt x="234632" y="2648700"/>
                  <a:pt x="139573" y="2527161"/>
                </a:cubicBezTo>
                <a:cubicBezTo>
                  <a:pt x="44513" y="2405622"/>
                  <a:pt x="4984" y="2248079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095" y="25801"/>
                </a:cubicBezTo>
                <a:cubicBezTo>
                  <a:pt x="3807745" y="70759"/>
                  <a:pt x="4089114" y="214110"/>
                  <a:pt x="4128833" y="470618"/>
                </a:cubicBezTo>
                <a:cubicBezTo>
                  <a:pt x="4155884" y="645307"/>
                  <a:pt x="4057586" y="814852"/>
                  <a:pt x="3922236" y="918198"/>
                </a:cubicBezTo>
                <a:cubicBezTo>
                  <a:pt x="3777075" y="1029069"/>
                  <a:pt x="3679348" y="985254"/>
                  <a:pt x="3518947" y="1005638"/>
                </a:cubicBezTo>
                <a:cubicBezTo>
                  <a:pt x="3181381" y="1048691"/>
                  <a:pt x="2903537" y="1513034"/>
                  <a:pt x="2779522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2632944" y="171818"/>
            <a:ext cx="4872900" cy="825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0000"/>
                </a:solidFill>
                <a:latin typeface="Colonna MT" panose="04020805060202030203" pitchFamily="82" charset="0"/>
                <a:cs typeface="Times New Roman" panose="02020603050405020304" pitchFamily="18" charset="0"/>
              </a:rPr>
              <a:t>RAPPEL</a:t>
            </a:r>
            <a:endParaRPr sz="6000" b="1" dirty="0">
              <a:solidFill>
                <a:srgbClr val="FF0000"/>
              </a:solidFill>
              <a:latin typeface="Colonna MT" panose="04020805060202030203" pitchFamily="82" charset="0"/>
              <a:cs typeface="Times New Roman" panose="02020603050405020304" pitchFamily="18" charset="0"/>
            </a:endParaRPr>
          </a:p>
        </p:txBody>
      </p:sp>
      <p:pic>
        <p:nvPicPr>
          <p:cNvPr id="383" name="Google Shape;3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046895">
            <a:off x="-1083585" y="3177250"/>
            <a:ext cx="2441342" cy="3371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38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385" name="Google Shape;385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Google Shape;3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399993">
            <a:off x="278327" y="3645808"/>
            <a:ext cx="1841942" cy="25437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044B33-415E-8738-6DE6-AB5E40F30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397300"/>
              </p:ext>
            </p:extLst>
          </p:nvPr>
        </p:nvGraphicFramePr>
        <p:xfrm>
          <a:off x="2177990" y="859555"/>
          <a:ext cx="6803450" cy="4082585"/>
        </p:xfrm>
        <a:graphic>
          <a:graphicData uri="http://schemas.openxmlformats.org/drawingml/2006/table">
            <a:tbl>
              <a:tblPr firstRow="1" bandRow="1">
                <a:tableStyleId>{F9EBB4B2-C109-4635-9753-1384A9CF0F8E}</a:tableStyleId>
              </a:tblPr>
              <a:tblGrid>
                <a:gridCol w="3422503">
                  <a:extLst>
                    <a:ext uri="{9D8B030D-6E8A-4147-A177-3AD203B41FA5}">
                      <a16:colId xmlns:a16="http://schemas.microsoft.com/office/drawing/2014/main" val="2141472147"/>
                    </a:ext>
                  </a:extLst>
                </a:gridCol>
                <a:gridCol w="3380947">
                  <a:extLst>
                    <a:ext uri="{9D8B030D-6E8A-4147-A177-3AD203B41FA5}">
                      <a16:colId xmlns:a16="http://schemas.microsoft.com/office/drawing/2014/main" val="3286537913"/>
                    </a:ext>
                  </a:extLst>
                </a:gridCol>
              </a:tblGrid>
              <a:tr h="51705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Epilogue SemiBold" panose="020B0604020202020204" charset="0"/>
                        </a:rPr>
                        <a:t>MIA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Conception et production d’un pilote automatique de manière expérimentale.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72429487"/>
                  </a:ext>
                </a:extLst>
              </a:tr>
              <a:tr h="1068377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Epilogue SemiBold" panose="020B0604020202020204" charset="0"/>
                        </a:rPr>
                        <a:t>EEE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Mettre en œuvre le moteur du bateau. Simulez son contrôle en mode analogique ainsi que l’augmentation de la consommation de courant.</a:t>
                      </a:r>
                    </a:p>
                    <a:p>
                      <a:endParaRPr lang="fr-FR" sz="1200" dirty="0">
                        <a:latin typeface="Epilogue SemiBold" panose="020B0604020202020204" charset="0"/>
                      </a:endParaRP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145523552"/>
                  </a:ext>
                </a:extLst>
              </a:tr>
              <a:tr h="50091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Epilogue SemiBold" panose="020B0604020202020204" charset="0"/>
                        </a:rPr>
                        <a:t>EEM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Choisir un </a:t>
                      </a:r>
                      <a:r>
                        <a:rPr lang="fr-CM" sz="12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matériau pour la conception de notre bateau et </a:t>
                      </a:r>
                      <a:r>
                        <a:rPr lang="fr-FR" sz="12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expliquer, comprendre comment flotte un bateau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45903946"/>
                  </a:ext>
                </a:extLst>
              </a:tr>
              <a:tr h="50091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Epilogue SemiBold" panose="020B0604020202020204" charset="0"/>
                        </a:rPr>
                        <a:t>MEC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Document de dimensionnement et présentation des calculs Document CAO et Document de calcul et de dimensionnement.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98205673"/>
                  </a:ext>
                </a:extLst>
              </a:tr>
              <a:tr h="51705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Epilogue SemiBold" panose="020B0604020202020204" charset="0"/>
                        </a:rPr>
                        <a:t>MEO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Apprendre à gérer les livrables avec un projet pluridisciplinaire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49424169"/>
                  </a:ext>
                </a:extLst>
              </a:tr>
              <a:tr h="51705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Epilogue SemiBold" panose="020B0604020202020204" charset="0"/>
                        </a:rPr>
                        <a:t>HUM</a:t>
                      </a: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Choisir un </a:t>
                      </a:r>
                      <a:r>
                        <a:rPr lang="en-GB" sz="12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matériau compatible avec l</a:t>
                      </a:r>
                      <a:r>
                        <a:rPr lang="en-US" sz="12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en-GB" sz="12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environnement </a:t>
                      </a:r>
                      <a:endParaRPr lang="fr-FR" sz="12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4664279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129" t="22" r="36357" b="54452"/>
          <a:stretch/>
        </p:blipFill>
        <p:spPr>
          <a:xfrm>
            <a:off x="5914200" y="-87625"/>
            <a:ext cx="3229800" cy="5231100"/>
          </a:xfrm>
          <a:prstGeom prst="rect">
            <a:avLst/>
          </a:prstGeom>
        </p:spPr>
      </p:pic>
      <p:sp>
        <p:nvSpPr>
          <p:cNvPr id="393" name="Google Shape;393;p39"/>
          <p:cNvSpPr/>
          <p:nvPr/>
        </p:nvSpPr>
        <p:spPr>
          <a:xfrm rot="5400000">
            <a:off x="3434422" y="2413307"/>
            <a:ext cx="5286061" cy="368796"/>
          </a:xfrm>
          <a:custGeom>
            <a:avLst/>
            <a:gdLst/>
            <a:ahLst/>
            <a:cxnLst/>
            <a:rect l="l" t="t" r="r" b="b"/>
            <a:pathLst>
              <a:path w="7291118" h="1260842" extrusionOk="0">
                <a:moveTo>
                  <a:pt x="7291119" y="1260843"/>
                </a:moveTo>
                <a:lnTo>
                  <a:pt x="1221" y="1260843"/>
                </a:lnTo>
                <a:cubicBezTo>
                  <a:pt x="-700" y="1238078"/>
                  <a:pt x="-344" y="1215384"/>
                  <a:pt x="2217" y="1192619"/>
                </a:cubicBezTo>
                <a:cubicBezTo>
                  <a:pt x="26547" y="981614"/>
                  <a:pt x="250784" y="846233"/>
                  <a:pt x="508955" y="805825"/>
                </a:cubicBezTo>
                <a:cubicBezTo>
                  <a:pt x="785907" y="762428"/>
                  <a:pt x="926411" y="866223"/>
                  <a:pt x="1192692" y="932811"/>
                </a:cubicBezTo>
                <a:cubicBezTo>
                  <a:pt x="1753283" y="1072959"/>
                  <a:pt x="2381388" y="707081"/>
                  <a:pt x="2690140" y="461644"/>
                </a:cubicBezTo>
                <a:cubicBezTo>
                  <a:pt x="2940059" y="262947"/>
                  <a:pt x="3167639" y="1931"/>
                  <a:pt x="3568092" y="10"/>
                </a:cubicBezTo>
                <a:cubicBezTo>
                  <a:pt x="4246209" y="-3049"/>
                  <a:pt x="4824586" y="725933"/>
                  <a:pt x="5515651" y="778293"/>
                </a:cubicBezTo>
                <a:cubicBezTo>
                  <a:pt x="5914111" y="808457"/>
                  <a:pt x="6244846" y="597595"/>
                  <a:pt x="6645300" y="688513"/>
                </a:cubicBezTo>
                <a:cubicBezTo>
                  <a:pt x="6900198" y="746280"/>
                  <a:pt x="7122585" y="922638"/>
                  <a:pt x="7228514" y="1112016"/>
                </a:cubicBezTo>
                <a:cubicBezTo>
                  <a:pt x="7255974" y="1161103"/>
                  <a:pt x="7276463" y="1210831"/>
                  <a:pt x="7290976" y="12607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9"/>
          <p:cNvSpPr/>
          <p:nvPr/>
        </p:nvSpPr>
        <p:spPr>
          <a:xfrm rot="7607859" flipH="1">
            <a:off x="7813160" y="4356069"/>
            <a:ext cx="1638866" cy="1353927"/>
          </a:xfrm>
          <a:custGeom>
            <a:avLst/>
            <a:gdLst/>
            <a:ahLst/>
            <a:cxnLst/>
            <a:rect l="l" t="t" r="r" b="b"/>
            <a:pathLst>
              <a:path w="4133329" h="2707854" extrusionOk="0">
                <a:moveTo>
                  <a:pt x="2779617" y="1793450"/>
                </a:moveTo>
                <a:cubicBezTo>
                  <a:pt x="2679223" y="2020526"/>
                  <a:pt x="2603309" y="2291036"/>
                  <a:pt x="2381662" y="2402860"/>
                </a:cubicBezTo>
                <a:cubicBezTo>
                  <a:pt x="2006473" y="2592312"/>
                  <a:pt x="1546034" y="2171593"/>
                  <a:pt x="1152937" y="2320469"/>
                </a:cubicBezTo>
                <a:cubicBezTo>
                  <a:pt x="926338" y="2406289"/>
                  <a:pt x="783463" y="2665274"/>
                  <a:pt x="544099" y="2703469"/>
                </a:cubicBezTo>
                <a:cubicBezTo>
                  <a:pt x="391699" y="2727758"/>
                  <a:pt x="234632" y="2648700"/>
                  <a:pt x="139573" y="2527161"/>
                </a:cubicBezTo>
                <a:cubicBezTo>
                  <a:pt x="44513" y="2405622"/>
                  <a:pt x="4984" y="2248079"/>
                  <a:pt x="412" y="2093869"/>
                </a:cubicBezTo>
                <a:cubicBezTo>
                  <a:pt x="-9780" y="1750016"/>
                  <a:pt x="169481" y="1388352"/>
                  <a:pt x="484949" y="1251097"/>
                </a:cubicBezTo>
                <a:cubicBezTo>
                  <a:pt x="781272" y="1122224"/>
                  <a:pt x="1141412" y="1202138"/>
                  <a:pt x="1428400" y="1053548"/>
                </a:cubicBezTo>
                <a:cubicBezTo>
                  <a:pt x="1634617" y="946773"/>
                  <a:pt x="1766443" y="740938"/>
                  <a:pt x="1924843" y="571012"/>
                </a:cubicBezTo>
                <a:cubicBezTo>
                  <a:pt x="2331370" y="134672"/>
                  <a:pt x="2964783" y="-77546"/>
                  <a:pt x="3552095" y="25801"/>
                </a:cubicBezTo>
                <a:cubicBezTo>
                  <a:pt x="3807745" y="70759"/>
                  <a:pt x="4089114" y="214110"/>
                  <a:pt x="4128833" y="470618"/>
                </a:cubicBezTo>
                <a:cubicBezTo>
                  <a:pt x="4155884" y="645307"/>
                  <a:pt x="4057586" y="814852"/>
                  <a:pt x="3922236" y="918198"/>
                </a:cubicBezTo>
                <a:cubicBezTo>
                  <a:pt x="3777075" y="1029069"/>
                  <a:pt x="3679348" y="985254"/>
                  <a:pt x="3518947" y="1005638"/>
                </a:cubicBezTo>
                <a:cubicBezTo>
                  <a:pt x="3181381" y="1048691"/>
                  <a:pt x="2903537" y="1513034"/>
                  <a:pt x="2779522" y="17934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1039671" y="2571750"/>
            <a:ext cx="7083708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Colonna MT" panose="04020805060202030203" pitchFamily="82" charset="0"/>
              </a:rPr>
              <a:t>COMPTE </a:t>
            </a:r>
            <a:br>
              <a:rPr lang="en" b="1" dirty="0">
                <a:solidFill>
                  <a:srgbClr val="FF0000"/>
                </a:solidFill>
                <a:latin typeface="Colonna MT" panose="04020805060202030203" pitchFamily="82" charset="0"/>
              </a:rPr>
            </a:br>
            <a:r>
              <a:rPr lang="en" b="1" dirty="0">
                <a:solidFill>
                  <a:srgbClr val="FF0000"/>
                </a:solidFill>
                <a:latin typeface="Colonna MT" panose="04020805060202030203" pitchFamily="82" charset="0"/>
              </a:rPr>
              <a:t>            RENDU</a:t>
            </a:r>
            <a:endParaRPr b="1" dirty="0">
              <a:solidFill>
                <a:srgbClr val="FF0000"/>
              </a:solidFill>
              <a:latin typeface="Colonna MT" panose="04020805060202030203" pitchFamily="82" charset="0"/>
            </a:endParaRPr>
          </a:p>
        </p:txBody>
      </p:sp>
      <p:sp>
        <p:nvSpPr>
          <p:cNvPr id="396" name="Google Shape;396;p39"/>
          <p:cNvSpPr txBox="1">
            <a:spLocks noGrp="1"/>
          </p:cNvSpPr>
          <p:nvPr>
            <p:ph type="title" idx="3"/>
          </p:nvPr>
        </p:nvSpPr>
        <p:spPr>
          <a:xfrm>
            <a:off x="137439" y="913500"/>
            <a:ext cx="1675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98" name="Google Shape;3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552123">
            <a:off x="7494177" y="-974779"/>
            <a:ext cx="2441343" cy="3371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39"/>
          <p:cNvGrpSpPr/>
          <p:nvPr/>
        </p:nvGrpSpPr>
        <p:grpSpPr>
          <a:xfrm rot="-5400000">
            <a:off x="4532025" y="1318275"/>
            <a:ext cx="79950" cy="6960850"/>
            <a:chOff x="8390800" y="-2663175"/>
            <a:chExt cx="79950" cy="6960850"/>
          </a:xfrm>
        </p:grpSpPr>
        <p:pic>
          <p:nvPicPr>
            <p:cNvPr id="400" name="Google Shape;4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90800" y="-266317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390800" y="807725"/>
              <a:ext cx="79950" cy="3489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552123">
            <a:off x="6424914" y="-1697129"/>
            <a:ext cx="2441343" cy="337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C65EE7-B6CC-24B3-0000-C94EF314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7" y="1480868"/>
            <a:ext cx="7251128" cy="3601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842537" y="1279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FF0000"/>
                </a:solidFill>
                <a:latin typeface="Colonna MT" panose="04020805060202030203" pitchFamily="82" charset="0"/>
              </a:rPr>
              <a:t>GESTION DU PROJET</a:t>
            </a:r>
            <a:endParaRPr b="1" dirty="0">
              <a:solidFill>
                <a:srgbClr val="FF0000"/>
              </a:solidFill>
              <a:latin typeface="Colonna MT" panose="04020805060202030203" pitchFamily="8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56A10E2-8B0C-AD75-D4F8-9AEC8851B15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42536" y="819563"/>
            <a:ext cx="7387064" cy="463547"/>
          </a:xfrm>
        </p:spPr>
        <p:txBody>
          <a:bodyPr/>
          <a:lstStyle/>
          <a:p>
            <a:r>
              <a:rPr lang="fr-FR" sz="1800" b="1" dirty="0">
                <a:solidFill>
                  <a:srgbClr val="000000"/>
                </a:solidFill>
                <a:effectLst/>
                <a:latin typeface="Colonna MT" panose="04020805060202030203" pitchFamily="82" charset="0"/>
                <a:ea typeface="Arial" panose="020B0604020202020204" pitchFamily="34" charset="0"/>
              </a:rPr>
              <a:t>Décomposition du projet : Méthode de </a:t>
            </a:r>
            <a:r>
              <a:rPr lang="en-US" sz="1800" b="1" dirty="0">
                <a:solidFill>
                  <a:srgbClr val="000000"/>
                </a:solidFill>
                <a:latin typeface="Colonna MT" panose="04020805060202030203" pitchFamily="82" charset="0"/>
                <a:ea typeface="Arial" panose="020B0604020202020204" pitchFamily="34" charset="0"/>
              </a:rPr>
              <a:t>decomposition </a:t>
            </a:r>
          </a:p>
          <a:p>
            <a:endParaRPr lang="en-US" sz="1800" b="1" dirty="0">
              <a:solidFill>
                <a:srgbClr val="FF0000"/>
              </a:solidFill>
              <a:latin typeface="Colonna MT" panose="04020805060202030203" pitchFamily="82" charset="0"/>
              <a:ea typeface="Arial" panose="020B0604020202020204" pitchFamily="34" charset="0"/>
            </a:endParaRPr>
          </a:p>
          <a:p>
            <a:pPr marL="4826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Colonna MT" panose="04020805060202030203" pitchFamily="82" charset="0"/>
              </a:rPr>
              <a:t>Méthode utilisé.</a:t>
            </a:r>
            <a:endParaRPr lang="fr-FR" dirty="0">
              <a:solidFill>
                <a:srgbClr val="FF0000"/>
              </a:solidFill>
              <a:latin typeface="Colonna MT" panose="04020805060202030203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3">
            <a:extLst>
              <a:ext uri="{FF2B5EF4-FFF2-40B4-BE49-F238E27FC236}">
                <a16:creationId xmlns:a16="http://schemas.microsoft.com/office/drawing/2014/main" id="{5CAEA5EC-4102-142D-3AE6-3A5F1BFF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3" y="17455"/>
            <a:ext cx="7702550" cy="484648"/>
          </a:xfrm>
        </p:spPr>
        <p:txBody>
          <a:bodyPr/>
          <a:lstStyle/>
          <a:p>
            <a:r>
              <a:rPr lang="fr-FR" sz="1800" b="1" dirty="0">
                <a:solidFill>
                  <a:srgbClr val="FF0000"/>
                </a:solidFill>
                <a:effectLst/>
                <a:latin typeface="Colonna MT" panose="04020805060202030203" pitchFamily="82" charset="0"/>
                <a:ea typeface="Arial" panose="020B0604020202020204" pitchFamily="34" charset="0"/>
              </a:rPr>
              <a:t>Planification du projet : </a:t>
            </a:r>
            <a:r>
              <a:rPr lang="en-US" sz="1800" b="1" dirty="0">
                <a:solidFill>
                  <a:srgbClr val="FF0000"/>
                </a:solidFill>
                <a:effectLst/>
                <a:latin typeface="Colonna MT" panose="04020805060202030203" pitchFamily="82" charset="0"/>
                <a:ea typeface="Arial" panose="020B0604020202020204" pitchFamily="34" charset="0"/>
              </a:rPr>
              <a:t>Choix du logiciel de planification.</a:t>
            </a:r>
            <a:endParaRPr lang="en-US" sz="1800" b="1" dirty="0">
              <a:solidFill>
                <a:srgbClr val="FF0000"/>
              </a:solidFill>
              <a:latin typeface="Colonna MT" panose="04020805060202030203" pitchFamily="82" charset="0"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FD19A-B63A-9637-E504-500030CB9489}"/>
              </a:ext>
            </a:extLst>
          </p:cNvPr>
          <p:cNvSpPr txBox="1"/>
          <p:nvPr/>
        </p:nvSpPr>
        <p:spPr>
          <a:xfrm>
            <a:off x="512504" y="458829"/>
            <a:ext cx="811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effectLst/>
                <a:highlight>
                  <a:srgbClr val="FFFFFF"/>
                </a:highlight>
                <a:latin typeface="Epilogue SemiBold" panose="020B0604020202020204" charset="0"/>
                <a:ea typeface="Times New Roman" panose="02020603050405020304" pitchFamily="18" charset="0"/>
              </a:rPr>
              <a:t>Choisir le bon logiciel de gestion de projet est important pour la planification de projet pour les raisons qui sont </a:t>
            </a:r>
            <a:r>
              <a:rPr lang="fr-FR" sz="1200" dirty="0">
                <a:highlight>
                  <a:srgbClr val="FFFFFF"/>
                </a:highlight>
                <a:latin typeface="Epilogue SemiBold" panose="020B0604020202020204" charset="0"/>
                <a:ea typeface="Times New Roman" panose="02020603050405020304" pitchFamily="18" charset="0"/>
              </a:rPr>
              <a:t>;</a:t>
            </a:r>
            <a:endParaRPr lang="fr-FR" sz="1200" dirty="0">
              <a:effectLst/>
              <a:highlight>
                <a:srgbClr val="FFFFFF"/>
              </a:highlight>
              <a:latin typeface="Epilogue SemiBold" panose="020B0604020202020204" charset="0"/>
              <a:ea typeface="Arial" panose="020B0604020202020204" pitchFamily="34" charset="0"/>
            </a:endParaRPr>
          </a:p>
          <a:p>
            <a:endParaRPr lang="fr-FR" sz="1200" dirty="0">
              <a:latin typeface="Epilogue SemiBold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0B7168-3A4D-F097-FBC4-511B0A026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745173"/>
              </p:ext>
            </p:extLst>
          </p:nvPr>
        </p:nvGraphicFramePr>
        <p:xfrm>
          <a:off x="648924" y="995097"/>
          <a:ext cx="7846146" cy="3930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591">
                  <a:extLst>
                    <a:ext uri="{9D8B030D-6E8A-4147-A177-3AD203B41FA5}">
                      <a16:colId xmlns:a16="http://schemas.microsoft.com/office/drawing/2014/main" val="484642334"/>
                    </a:ext>
                  </a:extLst>
                </a:gridCol>
                <a:gridCol w="2271252">
                  <a:extLst>
                    <a:ext uri="{9D8B030D-6E8A-4147-A177-3AD203B41FA5}">
                      <a16:colId xmlns:a16="http://schemas.microsoft.com/office/drawing/2014/main" val="122808282"/>
                    </a:ext>
                  </a:extLst>
                </a:gridCol>
                <a:gridCol w="2050026">
                  <a:extLst>
                    <a:ext uri="{9D8B030D-6E8A-4147-A177-3AD203B41FA5}">
                      <a16:colId xmlns:a16="http://schemas.microsoft.com/office/drawing/2014/main" val="588777283"/>
                    </a:ext>
                  </a:extLst>
                </a:gridCol>
                <a:gridCol w="2035277">
                  <a:extLst>
                    <a:ext uri="{9D8B030D-6E8A-4147-A177-3AD203B41FA5}">
                      <a16:colId xmlns:a16="http://schemas.microsoft.com/office/drawing/2014/main" val="2356054166"/>
                    </a:ext>
                  </a:extLst>
                </a:gridCol>
              </a:tblGrid>
              <a:tr h="39930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>
                          <a:latin typeface="Epilogue SemiBold" panose="020B0604020202020204" charset="0"/>
                        </a:rPr>
                        <a:t>Fonctionnalité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dirty="0">
                          <a:latin typeface="Epilogue SemiBold" panose="020B0604020202020204" charset="0"/>
                        </a:rPr>
                        <a:t>Projet Microsoft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>
                          <a:latin typeface="Epilogue SemiBold" panose="020B0604020202020204" charset="0"/>
                        </a:rPr>
                        <a:t>GanttPRO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>
                          <a:latin typeface="Epilogue SemiBold" panose="020B0604020202020204" charset="0"/>
                        </a:rPr>
                        <a:t>Asanas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76212061"/>
                  </a:ext>
                </a:extLst>
              </a:tr>
              <a:tr h="8827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La gestion des ressources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Fonctionnalités de gestion des ressources avancées. Suivi et rapports d'utilisation des ressources.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Gestion des ressources efficace. Suivi, attribution, rapports.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Gestion basique des ressources. Suivi, attribution des tâches.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43455571"/>
                  </a:ext>
                </a:extLst>
              </a:tr>
              <a:tr h="8827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Gestion des rapports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Fonctionnalités de reporting avancées. Rapports personnalisés, coût du temps, progrès. Exportation vers divers formats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Bonnes fonctionnalités de reportage. Rapports personnalisés, délais, coûts, progrès. Exportation multiple.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Rapports basiques. Aperçus des projets, suivi des tâches, activité d'équipe.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63445577"/>
                  </a:ext>
                </a:extLst>
              </a:tr>
              <a:tr h="8827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Planification et mise en place du projet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Planification et suivi de projet exceptionnels.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Planification et suivi de projet performants.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Planification et suivi de projet basiques. Création, attribution, suivi des tâches.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08465407"/>
                  </a:ext>
                </a:extLst>
              </a:tr>
              <a:tr h="8827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dirty="0">
                          <a:latin typeface="Epilogue SemiBold" panose="020B0604020202020204" charset="0"/>
                          <a:cs typeface="Times New Roman" panose="02020603050405020304" pitchFamily="18" charset="0"/>
                        </a:rPr>
                        <a:t>Communication d'équipe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Communication d'équipe efficace. Collaboration, partage, discussions.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Communication d'équipe efficace. Collaboration, partage, discussions.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fr-FR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Epilogue SemiBold" panose="020B0604020202020204" charset="0"/>
                          <a:ea typeface="+mn-ea"/>
                          <a:cs typeface="+mn-cs"/>
                          <a:sym typeface="Arial"/>
                        </a:rPr>
                        <a:t>Excellentes fonctionnalités de communication d'équipe. Collaboration sur tâches, partage de fichiers, discussions, vidéoconférence.</a:t>
                      </a:r>
                      <a:endParaRPr lang="fr-FR" sz="800" dirty="0">
                        <a:latin typeface="Epilogue SemiBol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41576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3">
            <a:extLst>
              <a:ext uri="{FF2B5EF4-FFF2-40B4-BE49-F238E27FC236}">
                <a16:creationId xmlns:a16="http://schemas.microsoft.com/office/drawing/2014/main" id="{5CAEA5EC-4102-142D-3AE6-3A5F1BFF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3" y="17455"/>
            <a:ext cx="7702550" cy="484648"/>
          </a:xfrm>
        </p:spPr>
        <p:txBody>
          <a:bodyPr/>
          <a:lstStyle/>
          <a:p>
            <a:r>
              <a:rPr lang="fr-FR" sz="1800" b="1" dirty="0">
                <a:solidFill>
                  <a:srgbClr val="FF0000"/>
                </a:solidFill>
                <a:latin typeface="Colonna MT" panose="04020805060202030203" pitchFamily="82" charset="0"/>
                <a:ea typeface="Arial" panose="020B0604020202020204" pitchFamily="34" charset="0"/>
              </a:rPr>
              <a:t>Planification des différents diagrammes </a:t>
            </a:r>
            <a:endParaRPr lang="en-US" sz="1800" b="1" dirty="0">
              <a:solidFill>
                <a:srgbClr val="FF0000"/>
              </a:solidFill>
              <a:latin typeface="Colonna MT" panose="04020805060202030203" pitchFamily="82" charset="0"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FD19A-B63A-9637-E504-500030CB9489}"/>
              </a:ext>
            </a:extLst>
          </p:cNvPr>
          <p:cNvSpPr txBox="1"/>
          <p:nvPr/>
        </p:nvSpPr>
        <p:spPr>
          <a:xfrm>
            <a:off x="512504" y="502103"/>
            <a:ext cx="8118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fr-FR" sz="1600" dirty="0">
                <a:effectLst/>
                <a:highlight>
                  <a:srgbClr val="FFFFFF"/>
                </a:highlight>
                <a:latin typeface="Colonna MT" panose="04020805060202030203" pitchFamily="82" charset="0"/>
                <a:ea typeface="Arial" panose="020B0604020202020204" pitchFamily="34" charset="0"/>
              </a:rPr>
              <a:t>Diagramme </a:t>
            </a:r>
            <a:r>
              <a:rPr lang="en-US" sz="1600" dirty="0">
                <a:effectLst/>
                <a:highlight>
                  <a:srgbClr val="FFFFFF"/>
                </a:highlight>
                <a:latin typeface="Colonna MT" panose="04020805060202030203" pitchFamily="82" charset="0"/>
                <a:ea typeface="Arial" panose="020B0604020202020204" pitchFamily="34" charset="0"/>
              </a:rPr>
              <a:t>Provisionnel </a:t>
            </a:r>
            <a:endParaRPr lang="fr-FR" sz="1600" dirty="0">
              <a:effectLst/>
              <a:highlight>
                <a:srgbClr val="FFFFFF"/>
              </a:highlight>
              <a:latin typeface="Colonna MT" panose="04020805060202030203" pitchFamily="82" charset="0"/>
              <a:ea typeface="Arial" panose="020B0604020202020204" pitchFamily="34" charset="0"/>
            </a:endParaRPr>
          </a:p>
          <a:p>
            <a:endParaRPr lang="fr-FR" sz="1200" dirty="0">
              <a:latin typeface="Colonna MT" panose="04020805060202030203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5773A-CFC6-6063-04A2-82592046A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621"/>
            <a:ext cx="9144000" cy="351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28237"/>
      </p:ext>
    </p:extLst>
  </p:cSld>
  <p:clrMapOvr>
    <a:masterClrMapping/>
  </p:clrMapOvr>
</p:sld>
</file>

<file path=ppt/theme/theme1.xml><?xml version="1.0" encoding="utf-8"?>
<a:theme xmlns:a="http://schemas.openxmlformats.org/drawingml/2006/main" name="My Presentation Template">
  <a:themeElements>
    <a:clrScheme name="Simple Light">
      <a:dk1>
        <a:srgbClr val="001A3F"/>
      </a:dk1>
      <a:lt1>
        <a:srgbClr val="FFFFFF"/>
      </a:lt1>
      <a:dk2>
        <a:srgbClr val="B3E8FF"/>
      </a:dk2>
      <a:lt2>
        <a:srgbClr val="D6F2FE"/>
      </a:lt2>
      <a:accent1>
        <a:srgbClr val="FF3D3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1A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1288</Words>
  <Application>Microsoft Office PowerPoint</Application>
  <PresentationFormat>On-screen Show (16:9)</PresentationFormat>
  <Paragraphs>218</Paragraphs>
  <Slides>47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Wingdings</vt:lpstr>
      <vt:lpstr>Times New Roman</vt:lpstr>
      <vt:lpstr>Lato</vt:lpstr>
      <vt:lpstr>Cambria Math</vt:lpstr>
      <vt:lpstr>Epilogue SemiBold</vt:lpstr>
      <vt:lpstr>Bebas Neue</vt:lpstr>
      <vt:lpstr>Calibri</vt:lpstr>
      <vt:lpstr>Arial</vt:lpstr>
      <vt:lpstr>Colonna MT</vt:lpstr>
      <vt:lpstr>Nunito Light</vt:lpstr>
      <vt:lpstr>My Presentation Template</vt:lpstr>
      <vt:lpstr>PROJET BATEAU</vt:lpstr>
      <vt:lpstr>MEMBRES DU GROUPE</vt:lpstr>
      <vt:lpstr>SOMMAIRE</vt:lpstr>
      <vt:lpstr>INTRODUCTION</vt:lpstr>
      <vt:lpstr>RAPPEL</vt:lpstr>
      <vt:lpstr>COMPTE              RENDU</vt:lpstr>
      <vt:lpstr>GESTION DU PROJET</vt:lpstr>
      <vt:lpstr>Planification du projet : Choix du logiciel de planification.</vt:lpstr>
      <vt:lpstr>Planification des différents diagrammes </vt:lpstr>
      <vt:lpstr>PowerPoint Presentation</vt:lpstr>
      <vt:lpstr>Dimensionnement du Bateau</vt:lpstr>
      <vt:lpstr>Étanchéité du bateau</vt:lpstr>
      <vt:lpstr>Renforts et Calcul de l’épaisseur </vt:lpstr>
      <vt:lpstr>Système de propulsion.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Système de refroidissement.</vt:lpstr>
      <vt:lpstr>MIA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EEE</vt:lpstr>
      <vt:lpstr>PowerPoint Presentation</vt:lpstr>
      <vt:lpstr>PowerPoint Presentation</vt:lpstr>
      <vt:lpstr>PowerPoint Presentation</vt:lpstr>
      <vt:lpstr>Humanité &amp; Environnement </vt:lpstr>
      <vt:lpstr>PowerPoint Presentation</vt:lpstr>
      <vt:lpstr>PowerPoint Presentation</vt:lpstr>
      <vt:lpstr>PowerPoint Presentation</vt:lpstr>
      <vt:lpstr>PowerPoint Presentation</vt:lpstr>
      <vt:lpstr>SIMULATION</vt:lpstr>
      <vt:lpstr>      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NGUEKO TCHINDEU karl Friedrich</dc:creator>
  <cp:lastModifiedBy>NGUEKO TCHINDEU karl Friedrich</cp:lastModifiedBy>
  <cp:revision>72</cp:revision>
  <dcterms:modified xsi:type="dcterms:W3CDTF">2024-06-19T08:01:11Z</dcterms:modified>
</cp:coreProperties>
</file>